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65" r:id="rId4"/>
    <p:sldId id="266" r:id="rId5"/>
    <p:sldId id="259" r:id="rId6"/>
    <p:sldId id="260" r:id="rId7"/>
    <p:sldId id="261" r:id="rId8"/>
    <p:sldId id="262" r:id="rId9"/>
    <p:sldId id="263" r:id="rId10"/>
    <p:sldId id="264" r:id="rId11"/>
    <p:sldId id="267" r:id="rId12"/>
    <p:sldId id="269" r:id="rId13"/>
    <p:sldId id="270" r:id="rId14"/>
    <p:sldId id="268" r:id="rId15"/>
    <p:sldId id="271" r:id="rId16"/>
    <p:sldId id="272" r:id="rId17"/>
    <p:sldId id="273" r:id="rId18"/>
    <p:sldId id="280" r:id="rId19"/>
    <p:sldId id="281" r:id="rId20"/>
    <p:sldId id="282"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6"/>
    <p:restoredTop sz="87354"/>
  </p:normalViewPr>
  <p:slideViewPr>
    <p:cSldViewPr snapToGrid="0" snapToObjects="1">
      <p:cViewPr>
        <p:scale>
          <a:sx n="96" d="100"/>
          <a:sy n="96" d="100"/>
        </p:scale>
        <p:origin x="1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A8AC9-AAEC-475F-A2AB-E34E077E3FC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r-CA"/>
        </a:p>
      </dgm:t>
    </dgm:pt>
    <dgm:pt modelId="{11069EEF-C32E-4F1F-B753-4D5472A31D7C}">
      <dgm:prSet phldrT="[Texte]"/>
      <dgm:spPr/>
      <dgm:t>
        <a:bodyPr/>
        <a:lstStyle/>
        <a:p>
          <a:r>
            <a:rPr lang="fr-CA" dirty="0" smtClean="0"/>
            <a:t>Débutant</a:t>
          </a:r>
          <a:endParaRPr lang="fr-CA" dirty="0"/>
        </a:p>
      </dgm:t>
    </dgm:pt>
    <dgm:pt modelId="{A3CBC7E6-320B-4FAE-A18D-8451BB9421D8}" type="parTrans" cxnId="{AADFCDF1-C961-41F3-9195-4A8C91FA23CB}">
      <dgm:prSet/>
      <dgm:spPr/>
      <dgm:t>
        <a:bodyPr/>
        <a:lstStyle/>
        <a:p>
          <a:endParaRPr lang="fr-CA"/>
        </a:p>
      </dgm:t>
    </dgm:pt>
    <dgm:pt modelId="{D71C45F6-07FE-4175-A379-FD20602D9659}" type="sibTrans" cxnId="{AADFCDF1-C961-41F3-9195-4A8C91FA23CB}">
      <dgm:prSet/>
      <dgm:spPr/>
      <dgm:t>
        <a:bodyPr/>
        <a:lstStyle/>
        <a:p>
          <a:endParaRPr lang="fr-CA"/>
        </a:p>
      </dgm:t>
    </dgm:pt>
    <dgm:pt modelId="{E5FF8B40-CA8B-43AB-BE91-44FCFF85A0C6}">
      <dgm:prSet phldrT="[Texte]"/>
      <dgm:spPr/>
      <dgm:t>
        <a:bodyPr/>
        <a:lstStyle/>
        <a:p>
          <a:r>
            <a:rPr lang="fr-CA" dirty="0" smtClean="0"/>
            <a:t>Débutant avancé</a:t>
          </a:r>
          <a:endParaRPr lang="fr-CA" dirty="0"/>
        </a:p>
      </dgm:t>
    </dgm:pt>
    <dgm:pt modelId="{13B7717F-E339-41A3-9F73-44A5976079E7}" type="parTrans" cxnId="{9878A7E5-AFCA-4460-A394-03226343FF72}">
      <dgm:prSet/>
      <dgm:spPr/>
      <dgm:t>
        <a:bodyPr/>
        <a:lstStyle/>
        <a:p>
          <a:endParaRPr lang="fr-CA"/>
        </a:p>
      </dgm:t>
    </dgm:pt>
    <dgm:pt modelId="{A7033049-E70B-40DF-95A2-DD8D62219C79}" type="sibTrans" cxnId="{9878A7E5-AFCA-4460-A394-03226343FF72}">
      <dgm:prSet/>
      <dgm:spPr/>
      <dgm:t>
        <a:bodyPr/>
        <a:lstStyle/>
        <a:p>
          <a:endParaRPr lang="fr-CA"/>
        </a:p>
      </dgm:t>
    </dgm:pt>
    <dgm:pt modelId="{2E19C505-E4D1-41D9-84D2-1CA2F1B948C2}">
      <dgm:prSet phldrT="[Texte]"/>
      <dgm:spPr/>
      <dgm:t>
        <a:bodyPr/>
        <a:lstStyle/>
        <a:p>
          <a:r>
            <a:rPr lang="fr-CA" dirty="0" smtClean="0"/>
            <a:t>Contributeur régulier</a:t>
          </a:r>
          <a:endParaRPr lang="fr-CA" dirty="0"/>
        </a:p>
      </dgm:t>
    </dgm:pt>
    <dgm:pt modelId="{79D8304B-AF64-4BDE-9DB4-0E97433EADB0}" type="parTrans" cxnId="{A34498AC-0A23-4ADE-A05E-4D29416BB473}">
      <dgm:prSet/>
      <dgm:spPr/>
      <dgm:t>
        <a:bodyPr/>
        <a:lstStyle/>
        <a:p>
          <a:endParaRPr lang="fr-CA"/>
        </a:p>
      </dgm:t>
    </dgm:pt>
    <dgm:pt modelId="{8F450A35-FFB8-4A85-BBA5-F4ECD12DB030}" type="sibTrans" cxnId="{A34498AC-0A23-4ADE-A05E-4D29416BB473}">
      <dgm:prSet/>
      <dgm:spPr/>
      <dgm:t>
        <a:bodyPr/>
        <a:lstStyle/>
        <a:p>
          <a:endParaRPr lang="fr-CA"/>
        </a:p>
      </dgm:t>
    </dgm:pt>
    <dgm:pt modelId="{03054F78-1D67-4B9A-B23A-B3335BFD8CCF}">
      <dgm:prSet phldrT="[Texte]"/>
      <dgm:spPr/>
      <dgm:t>
        <a:bodyPr/>
        <a:lstStyle/>
        <a:p>
          <a:r>
            <a:rPr lang="fr-CA" dirty="0" smtClean="0"/>
            <a:t>Maître professionnel</a:t>
          </a:r>
        </a:p>
        <a:p>
          <a:r>
            <a:rPr lang="fr-CA" dirty="0" smtClean="0"/>
            <a:t>(vous) </a:t>
          </a:r>
          <a:endParaRPr lang="fr-CA" dirty="0"/>
        </a:p>
      </dgm:t>
    </dgm:pt>
    <dgm:pt modelId="{626D45C3-E7E5-47B9-A825-ABB2F4C26A82}" type="parTrans" cxnId="{364EF0DE-E8CB-4152-9B9C-EBBF3A805E63}">
      <dgm:prSet/>
      <dgm:spPr/>
      <dgm:t>
        <a:bodyPr/>
        <a:lstStyle/>
        <a:p>
          <a:endParaRPr lang="fr-CA"/>
        </a:p>
      </dgm:t>
    </dgm:pt>
    <dgm:pt modelId="{0FCDCF44-A362-4D86-BDDA-A92425E91F6C}" type="sibTrans" cxnId="{364EF0DE-E8CB-4152-9B9C-EBBF3A805E63}">
      <dgm:prSet/>
      <dgm:spPr/>
      <dgm:t>
        <a:bodyPr/>
        <a:lstStyle/>
        <a:p>
          <a:endParaRPr lang="fr-CA"/>
        </a:p>
      </dgm:t>
    </dgm:pt>
    <dgm:pt modelId="{76355FA7-C124-4ADD-817B-92B8C8AA8B01}" type="pres">
      <dgm:prSet presAssocID="{4ECA8AC9-AAEC-475F-A2AB-E34E077E3FCC}" presName="matrix" presStyleCnt="0">
        <dgm:presLayoutVars>
          <dgm:chMax val="1"/>
          <dgm:dir/>
          <dgm:resizeHandles val="exact"/>
        </dgm:presLayoutVars>
      </dgm:prSet>
      <dgm:spPr/>
      <dgm:t>
        <a:bodyPr/>
        <a:lstStyle/>
        <a:p>
          <a:endParaRPr lang="fr-CA"/>
        </a:p>
      </dgm:t>
    </dgm:pt>
    <dgm:pt modelId="{0745C10D-C998-4C8C-BC13-0B7BCA7A5FFE}" type="pres">
      <dgm:prSet presAssocID="{4ECA8AC9-AAEC-475F-A2AB-E34E077E3FCC}" presName="axisShape" presStyleLbl="bgShp" presStyleIdx="0" presStyleCnt="1"/>
      <dgm:spPr/>
    </dgm:pt>
    <dgm:pt modelId="{545F54FC-AFB2-4D7F-8A2F-29F9BB60911D}" type="pres">
      <dgm:prSet presAssocID="{4ECA8AC9-AAEC-475F-A2AB-E34E077E3FCC}" presName="rect1" presStyleLbl="node1" presStyleIdx="0" presStyleCnt="4">
        <dgm:presLayoutVars>
          <dgm:chMax val="0"/>
          <dgm:chPref val="0"/>
          <dgm:bulletEnabled val="1"/>
        </dgm:presLayoutVars>
      </dgm:prSet>
      <dgm:spPr/>
      <dgm:t>
        <a:bodyPr/>
        <a:lstStyle/>
        <a:p>
          <a:endParaRPr lang="fr-CA"/>
        </a:p>
      </dgm:t>
    </dgm:pt>
    <dgm:pt modelId="{A132FACD-12E3-4FCD-98B1-002472338A32}" type="pres">
      <dgm:prSet presAssocID="{4ECA8AC9-AAEC-475F-A2AB-E34E077E3FCC}" presName="rect2" presStyleLbl="node1" presStyleIdx="1" presStyleCnt="4">
        <dgm:presLayoutVars>
          <dgm:chMax val="0"/>
          <dgm:chPref val="0"/>
          <dgm:bulletEnabled val="1"/>
        </dgm:presLayoutVars>
      </dgm:prSet>
      <dgm:spPr/>
      <dgm:t>
        <a:bodyPr/>
        <a:lstStyle/>
        <a:p>
          <a:endParaRPr lang="fr-CA"/>
        </a:p>
      </dgm:t>
    </dgm:pt>
    <dgm:pt modelId="{4DDAA5D3-706D-461A-9D7E-739B940A0CF1}" type="pres">
      <dgm:prSet presAssocID="{4ECA8AC9-AAEC-475F-A2AB-E34E077E3FCC}" presName="rect3" presStyleLbl="node1" presStyleIdx="2" presStyleCnt="4">
        <dgm:presLayoutVars>
          <dgm:chMax val="0"/>
          <dgm:chPref val="0"/>
          <dgm:bulletEnabled val="1"/>
        </dgm:presLayoutVars>
      </dgm:prSet>
      <dgm:spPr/>
      <dgm:t>
        <a:bodyPr/>
        <a:lstStyle/>
        <a:p>
          <a:endParaRPr lang="fr-CA"/>
        </a:p>
      </dgm:t>
    </dgm:pt>
    <dgm:pt modelId="{48F79C86-10F6-48F3-9447-91686AF1187B}" type="pres">
      <dgm:prSet presAssocID="{4ECA8AC9-AAEC-475F-A2AB-E34E077E3FCC}" presName="rect4" presStyleLbl="node1" presStyleIdx="3" presStyleCnt="4">
        <dgm:presLayoutVars>
          <dgm:chMax val="0"/>
          <dgm:chPref val="0"/>
          <dgm:bulletEnabled val="1"/>
        </dgm:presLayoutVars>
      </dgm:prSet>
      <dgm:spPr/>
      <dgm:t>
        <a:bodyPr/>
        <a:lstStyle/>
        <a:p>
          <a:endParaRPr lang="fr-CA"/>
        </a:p>
      </dgm:t>
    </dgm:pt>
  </dgm:ptLst>
  <dgm:cxnLst>
    <dgm:cxn modelId="{E38E3235-9B73-854F-A9C8-49056DD5B20D}" type="presOf" srcId="{03054F78-1D67-4B9A-B23A-B3335BFD8CCF}" destId="{48F79C86-10F6-48F3-9447-91686AF1187B}" srcOrd="0" destOrd="0" presId="urn:microsoft.com/office/officeart/2005/8/layout/matrix2"/>
    <dgm:cxn modelId="{F966AC07-6A88-424E-9AE7-B12374A8F3BF}" type="presOf" srcId="{11069EEF-C32E-4F1F-B753-4D5472A31D7C}" destId="{545F54FC-AFB2-4D7F-8A2F-29F9BB60911D}" srcOrd="0" destOrd="0" presId="urn:microsoft.com/office/officeart/2005/8/layout/matrix2"/>
    <dgm:cxn modelId="{1A38DE46-D020-4045-A236-4DC6F1369D0B}" type="presOf" srcId="{E5FF8B40-CA8B-43AB-BE91-44FCFF85A0C6}" destId="{A132FACD-12E3-4FCD-98B1-002472338A32}" srcOrd="0" destOrd="0" presId="urn:microsoft.com/office/officeart/2005/8/layout/matrix2"/>
    <dgm:cxn modelId="{9878A7E5-AFCA-4460-A394-03226343FF72}" srcId="{4ECA8AC9-AAEC-475F-A2AB-E34E077E3FCC}" destId="{E5FF8B40-CA8B-43AB-BE91-44FCFF85A0C6}" srcOrd="1" destOrd="0" parTransId="{13B7717F-E339-41A3-9F73-44A5976079E7}" sibTransId="{A7033049-E70B-40DF-95A2-DD8D62219C79}"/>
    <dgm:cxn modelId="{AADFCDF1-C961-41F3-9195-4A8C91FA23CB}" srcId="{4ECA8AC9-AAEC-475F-A2AB-E34E077E3FCC}" destId="{11069EEF-C32E-4F1F-B753-4D5472A31D7C}" srcOrd="0" destOrd="0" parTransId="{A3CBC7E6-320B-4FAE-A18D-8451BB9421D8}" sibTransId="{D71C45F6-07FE-4175-A379-FD20602D9659}"/>
    <dgm:cxn modelId="{F9750CCB-4601-3240-98B3-1CE526727987}" type="presOf" srcId="{4ECA8AC9-AAEC-475F-A2AB-E34E077E3FCC}" destId="{76355FA7-C124-4ADD-817B-92B8C8AA8B01}" srcOrd="0" destOrd="0" presId="urn:microsoft.com/office/officeart/2005/8/layout/matrix2"/>
    <dgm:cxn modelId="{A34498AC-0A23-4ADE-A05E-4D29416BB473}" srcId="{4ECA8AC9-AAEC-475F-A2AB-E34E077E3FCC}" destId="{2E19C505-E4D1-41D9-84D2-1CA2F1B948C2}" srcOrd="2" destOrd="0" parTransId="{79D8304B-AF64-4BDE-9DB4-0E97433EADB0}" sibTransId="{8F450A35-FFB8-4A85-BBA5-F4ECD12DB030}"/>
    <dgm:cxn modelId="{364EF0DE-E8CB-4152-9B9C-EBBF3A805E63}" srcId="{4ECA8AC9-AAEC-475F-A2AB-E34E077E3FCC}" destId="{03054F78-1D67-4B9A-B23A-B3335BFD8CCF}" srcOrd="3" destOrd="0" parTransId="{626D45C3-E7E5-47B9-A825-ABB2F4C26A82}" sibTransId="{0FCDCF44-A362-4D86-BDDA-A92425E91F6C}"/>
    <dgm:cxn modelId="{AE7A2764-7AA8-E54C-9828-4EAD222EF6C7}" type="presOf" srcId="{2E19C505-E4D1-41D9-84D2-1CA2F1B948C2}" destId="{4DDAA5D3-706D-461A-9D7E-739B940A0CF1}" srcOrd="0" destOrd="0" presId="urn:microsoft.com/office/officeart/2005/8/layout/matrix2"/>
    <dgm:cxn modelId="{A1E6E4DD-9FCC-5549-8446-E5BEE41303C1}" type="presParOf" srcId="{76355FA7-C124-4ADD-817B-92B8C8AA8B01}" destId="{0745C10D-C998-4C8C-BC13-0B7BCA7A5FFE}" srcOrd="0" destOrd="0" presId="urn:microsoft.com/office/officeart/2005/8/layout/matrix2"/>
    <dgm:cxn modelId="{805223F6-844A-D546-8267-DC7A3D756489}" type="presParOf" srcId="{76355FA7-C124-4ADD-817B-92B8C8AA8B01}" destId="{545F54FC-AFB2-4D7F-8A2F-29F9BB60911D}" srcOrd="1" destOrd="0" presId="urn:microsoft.com/office/officeart/2005/8/layout/matrix2"/>
    <dgm:cxn modelId="{163FB670-88AC-6946-A31A-D070FB989B7B}" type="presParOf" srcId="{76355FA7-C124-4ADD-817B-92B8C8AA8B01}" destId="{A132FACD-12E3-4FCD-98B1-002472338A32}" srcOrd="2" destOrd="0" presId="urn:microsoft.com/office/officeart/2005/8/layout/matrix2"/>
    <dgm:cxn modelId="{43A5AEA3-3725-2B4D-AB86-EBE9D61B98BB}" type="presParOf" srcId="{76355FA7-C124-4ADD-817B-92B8C8AA8B01}" destId="{4DDAA5D3-706D-461A-9D7E-739B940A0CF1}" srcOrd="3" destOrd="0" presId="urn:microsoft.com/office/officeart/2005/8/layout/matrix2"/>
    <dgm:cxn modelId="{D52155FD-2121-1D45-9758-B15B49358780}" type="presParOf" srcId="{76355FA7-C124-4ADD-817B-92B8C8AA8B01}" destId="{48F79C86-10F6-48F3-9447-91686AF1187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312F9-B374-4E38-8CBB-5023C3BB213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CA"/>
        </a:p>
      </dgm:t>
    </dgm:pt>
    <dgm:pt modelId="{80E94D23-C20C-406E-B279-97DD4068EF04}">
      <dgm:prSet phldrT="[Texte]"/>
      <dgm:spPr/>
      <dgm:t>
        <a:bodyPr/>
        <a:lstStyle/>
        <a:p>
          <a:r>
            <a:rPr lang="fr-CA" dirty="0" smtClean="0"/>
            <a:t>S</a:t>
          </a:r>
          <a:endParaRPr lang="fr-CA" dirty="0"/>
        </a:p>
      </dgm:t>
    </dgm:pt>
    <dgm:pt modelId="{9368F51C-2AD0-4FC6-9F8B-C2371FC02214}" type="parTrans" cxnId="{6D439F19-4060-4A68-9D16-76120F67BF4F}">
      <dgm:prSet/>
      <dgm:spPr/>
      <dgm:t>
        <a:bodyPr/>
        <a:lstStyle/>
        <a:p>
          <a:endParaRPr lang="fr-CA"/>
        </a:p>
      </dgm:t>
    </dgm:pt>
    <dgm:pt modelId="{F711218B-F1C9-4029-A422-A8A6FB76AF09}" type="sibTrans" cxnId="{6D439F19-4060-4A68-9D16-76120F67BF4F}">
      <dgm:prSet/>
      <dgm:spPr/>
      <dgm:t>
        <a:bodyPr/>
        <a:lstStyle/>
        <a:p>
          <a:endParaRPr lang="fr-CA"/>
        </a:p>
      </dgm:t>
    </dgm:pt>
    <dgm:pt modelId="{DFEB081D-F481-47BF-85C4-17E09EAE0843}">
      <dgm:prSet phldrT="[Texte]"/>
      <dgm:spPr/>
      <dgm:t>
        <a:bodyPr/>
        <a:lstStyle/>
        <a:p>
          <a:r>
            <a:rPr lang="fr-CA" dirty="0" smtClean="0"/>
            <a:t>Spécifique</a:t>
          </a:r>
          <a:endParaRPr lang="fr-CA" dirty="0"/>
        </a:p>
      </dgm:t>
    </dgm:pt>
    <dgm:pt modelId="{AD129BAE-B906-4596-974B-CD9725F975B8}" type="parTrans" cxnId="{BAA8D6FE-71EC-4C78-9FB0-FA1815355FFB}">
      <dgm:prSet/>
      <dgm:spPr/>
      <dgm:t>
        <a:bodyPr/>
        <a:lstStyle/>
        <a:p>
          <a:endParaRPr lang="fr-CA"/>
        </a:p>
      </dgm:t>
    </dgm:pt>
    <dgm:pt modelId="{A2AD1960-27A7-472B-A422-A71FFC9D2145}" type="sibTrans" cxnId="{BAA8D6FE-71EC-4C78-9FB0-FA1815355FFB}">
      <dgm:prSet/>
      <dgm:spPr/>
      <dgm:t>
        <a:bodyPr/>
        <a:lstStyle/>
        <a:p>
          <a:endParaRPr lang="fr-CA"/>
        </a:p>
      </dgm:t>
    </dgm:pt>
    <dgm:pt modelId="{7250FE30-C143-4A9A-9E56-BEC0970CC759}">
      <dgm:prSet phldrT="[Texte]"/>
      <dgm:spPr/>
      <dgm:t>
        <a:bodyPr/>
        <a:lstStyle/>
        <a:p>
          <a:r>
            <a:rPr lang="fr-CA" dirty="0" smtClean="0"/>
            <a:t>Établir des attentes claires</a:t>
          </a:r>
          <a:endParaRPr lang="fr-CA" dirty="0"/>
        </a:p>
      </dgm:t>
    </dgm:pt>
    <dgm:pt modelId="{080EADAF-C0BC-48BF-9A2B-DDA6D7B7B387}" type="parTrans" cxnId="{FB7FD410-439C-4F02-BA3D-65397CBA3877}">
      <dgm:prSet/>
      <dgm:spPr/>
      <dgm:t>
        <a:bodyPr/>
        <a:lstStyle/>
        <a:p>
          <a:endParaRPr lang="fr-CA"/>
        </a:p>
      </dgm:t>
    </dgm:pt>
    <dgm:pt modelId="{CD59B734-888C-4EB9-9E81-0D7FA74757BE}" type="sibTrans" cxnId="{FB7FD410-439C-4F02-BA3D-65397CBA3877}">
      <dgm:prSet/>
      <dgm:spPr/>
      <dgm:t>
        <a:bodyPr/>
        <a:lstStyle/>
        <a:p>
          <a:endParaRPr lang="fr-CA"/>
        </a:p>
      </dgm:t>
    </dgm:pt>
    <dgm:pt modelId="{E7B702B0-6BC7-46E3-9AC5-0519C5850A27}">
      <dgm:prSet phldrT="[Texte]"/>
      <dgm:spPr/>
      <dgm:t>
        <a:bodyPr/>
        <a:lstStyle/>
        <a:p>
          <a:r>
            <a:rPr lang="fr-CA" dirty="0" smtClean="0"/>
            <a:t>M</a:t>
          </a:r>
          <a:endParaRPr lang="fr-CA" dirty="0"/>
        </a:p>
      </dgm:t>
    </dgm:pt>
    <dgm:pt modelId="{83B776B7-19CC-4FCB-9169-A1C7EECC3DD0}" type="parTrans" cxnId="{F731355E-03AA-4DE6-A0F2-29601A9B269B}">
      <dgm:prSet/>
      <dgm:spPr/>
      <dgm:t>
        <a:bodyPr/>
        <a:lstStyle/>
        <a:p>
          <a:endParaRPr lang="fr-CA"/>
        </a:p>
      </dgm:t>
    </dgm:pt>
    <dgm:pt modelId="{7D7513A5-9CC5-48F3-9E92-25CA998129F2}" type="sibTrans" cxnId="{F731355E-03AA-4DE6-A0F2-29601A9B269B}">
      <dgm:prSet/>
      <dgm:spPr/>
      <dgm:t>
        <a:bodyPr/>
        <a:lstStyle/>
        <a:p>
          <a:endParaRPr lang="fr-CA"/>
        </a:p>
      </dgm:t>
    </dgm:pt>
    <dgm:pt modelId="{7E45E5A0-1FE7-43CB-97A0-1A1F3B7822A4}">
      <dgm:prSet phldrT="[Texte]"/>
      <dgm:spPr/>
      <dgm:t>
        <a:bodyPr/>
        <a:lstStyle/>
        <a:p>
          <a:r>
            <a:rPr lang="fr-CA" dirty="0" smtClean="0"/>
            <a:t>Mesurable</a:t>
          </a:r>
          <a:endParaRPr lang="fr-CA" dirty="0"/>
        </a:p>
      </dgm:t>
    </dgm:pt>
    <dgm:pt modelId="{32836C82-BE99-4E08-9D07-9B1045A54509}" type="parTrans" cxnId="{6CF0B16A-4BD2-4B09-AFAA-16546949E3B7}">
      <dgm:prSet/>
      <dgm:spPr/>
      <dgm:t>
        <a:bodyPr/>
        <a:lstStyle/>
        <a:p>
          <a:endParaRPr lang="fr-CA"/>
        </a:p>
      </dgm:t>
    </dgm:pt>
    <dgm:pt modelId="{DF98AAB8-C24D-4647-90F6-CA6EF35A74F4}" type="sibTrans" cxnId="{6CF0B16A-4BD2-4B09-AFAA-16546949E3B7}">
      <dgm:prSet/>
      <dgm:spPr/>
      <dgm:t>
        <a:bodyPr/>
        <a:lstStyle/>
        <a:p>
          <a:endParaRPr lang="fr-CA"/>
        </a:p>
      </dgm:t>
    </dgm:pt>
    <dgm:pt modelId="{0838B410-93C9-40D1-AE32-DA0E1D195EDE}">
      <dgm:prSet phldrT="[Texte]"/>
      <dgm:spPr/>
      <dgm:t>
        <a:bodyPr/>
        <a:lstStyle/>
        <a:p>
          <a:r>
            <a:rPr lang="fr-CA" dirty="0" smtClean="0"/>
            <a:t>Quelles sont le métriques, ex: </a:t>
          </a:r>
          <a:r>
            <a:rPr lang="fr-CA" dirty="0" err="1" smtClean="0"/>
            <a:t>nbr</a:t>
          </a:r>
          <a:r>
            <a:rPr lang="fr-CA" dirty="0" smtClean="0"/>
            <a:t> d’intervenants max/min, </a:t>
          </a:r>
          <a:r>
            <a:rPr lang="fr-CA" dirty="0" err="1" smtClean="0"/>
            <a:t>qté</a:t>
          </a:r>
          <a:r>
            <a:rPr lang="fr-CA" dirty="0" smtClean="0"/>
            <a:t> de matériel…</a:t>
          </a:r>
          <a:endParaRPr lang="fr-CA" dirty="0"/>
        </a:p>
      </dgm:t>
    </dgm:pt>
    <dgm:pt modelId="{6591A39A-81EF-4E85-BE59-6628854C2BC9}" type="parTrans" cxnId="{72358AE3-F193-4F0C-BF41-33DD29F9626B}">
      <dgm:prSet/>
      <dgm:spPr/>
      <dgm:t>
        <a:bodyPr/>
        <a:lstStyle/>
        <a:p>
          <a:endParaRPr lang="fr-CA"/>
        </a:p>
      </dgm:t>
    </dgm:pt>
    <dgm:pt modelId="{FE1BDF25-8E8F-454E-8CC0-F12D23B1E3F0}" type="sibTrans" cxnId="{72358AE3-F193-4F0C-BF41-33DD29F9626B}">
      <dgm:prSet/>
      <dgm:spPr/>
      <dgm:t>
        <a:bodyPr/>
        <a:lstStyle/>
        <a:p>
          <a:endParaRPr lang="fr-CA"/>
        </a:p>
      </dgm:t>
    </dgm:pt>
    <dgm:pt modelId="{9F5313FA-C6BD-4731-9EA0-E8B88953C169}">
      <dgm:prSet phldrT="[Texte]"/>
      <dgm:spPr/>
      <dgm:t>
        <a:bodyPr/>
        <a:lstStyle/>
        <a:p>
          <a:r>
            <a:rPr lang="fr-CA" dirty="0" smtClean="0"/>
            <a:t>A</a:t>
          </a:r>
          <a:endParaRPr lang="fr-CA" dirty="0"/>
        </a:p>
      </dgm:t>
    </dgm:pt>
    <dgm:pt modelId="{CC003CDD-75C9-499E-BA05-AC7F955A8A5B}" type="parTrans" cxnId="{6A069046-4F3F-4A76-9B78-A64DE1ECD963}">
      <dgm:prSet/>
      <dgm:spPr/>
      <dgm:t>
        <a:bodyPr/>
        <a:lstStyle/>
        <a:p>
          <a:endParaRPr lang="fr-CA"/>
        </a:p>
      </dgm:t>
    </dgm:pt>
    <dgm:pt modelId="{DBFA5605-3DE7-4C79-A6B5-8C27A315AC66}" type="sibTrans" cxnId="{6A069046-4F3F-4A76-9B78-A64DE1ECD963}">
      <dgm:prSet/>
      <dgm:spPr/>
      <dgm:t>
        <a:bodyPr/>
        <a:lstStyle/>
        <a:p>
          <a:endParaRPr lang="fr-CA"/>
        </a:p>
      </dgm:t>
    </dgm:pt>
    <dgm:pt modelId="{7BFDDDC9-1A0A-4DB0-9171-E583A755C160}">
      <dgm:prSet phldrT="[Texte]"/>
      <dgm:spPr/>
      <dgm:t>
        <a:bodyPr/>
        <a:lstStyle/>
        <a:p>
          <a:r>
            <a:rPr lang="fr-CA" dirty="0" smtClean="0"/>
            <a:t>Atteignable</a:t>
          </a:r>
          <a:endParaRPr lang="fr-CA" dirty="0"/>
        </a:p>
      </dgm:t>
    </dgm:pt>
    <dgm:pt modelId="{770AD7AB-5643-4341-90EE-2FECC8655858}" type="parTrans" cxnId="{0CB9207B-64B9-4D8E-8301-5B56B32479C3}">
      <dgm:prSet/>
      <dgm:spPr/>
      <dgm:t>
        <a:bodyPr/>
        <a:lstStyle/>
        <a:p>
          <a:endParaRPr lang="fr-CA"/>
        </a:p>
      </dgm:t>
    </dgm:pt>
    <dgm:pt modelId="{71853448-7B39-4910-927B-34BF62BEAECF}" type="sibTrans" cxnId="{0CB9207B-64B9-4D8E-8301-5B56B32479C3}">
      <dgm:prSet/>
      <dgm:spPr/>
      <dgm:t>
        <a:bodyPr/>
        <a:lstStyle/>
        <a:p>
          <a:endParaRPr lang="fr-CA"/>
        </a:p>
      </dgm:t>
    </dgm:pt>
    <dgm:pt modelId="{C39ECB67-06BE-4751-A18A-B20B9BF25442}">
      <dgm:prSet phldrT="[Texte]"/>
      <dgm:spPr/>
      <dgm:t>
        <a:bodyPr/>
        <a:lstStyle/>
        <a:p>
          <a:r>
            <a:rPr lang="fr-CA" dirty="0" smtClean="0"/>
            <a:t>A-t-on les ressources nécessaires?</a:t>
          </a:r>
          <a:endParaRPr lang="fr-CA" dirty="0"/>
        </a:p>
      </dgm:t>
    </dgm:pt>
    <dgm:pt modelId="{CF4892AC-EE01-408B-A772-C2450A70ABF0}" type="parTrans" cxnId="{5FA94AB2-447D-4EC9-8521-E7BD4434DAFE}">
      <dgm:prSet/>
      <dgm:spPr/>
      <dgm:t>
        <a:bodyPr/>
        <a:lstStyle/>
        <a:p>
          <a:endParaRPr lang="fr-CA"/>
        </a:p>
      </dgm:t>
    </dgm:pt>
    <dgm:pt modelId="{B27FC0A6-7039-41FC-8500-E287C96C3F10}" type="sibTrans" cxnId="{5FA94AB2-447D-4EC9-8521-E7BD4434DAFE}">
      <dgm:prSet/>
      <dgm:spPr/>
      <dgm:t>
        <a:bodyPr/>
        <a:lstStyle/>
        <a:p>
          <a:endParaRPr lang="fr-CA"/>
        </a:p>
      </dgm:t>
    </dgm:pt>
    <dgm:pt modelId="{2FA89CFA-6039-406A-9628-9EB46E2DCB6F}">
      <dgm:prSet/>
      <dgm:spPr/>
      <dgm:t>
        <a:bodyPr/>
        <a:lstStyle/>
        <a:p>
          <a:r>
            <a:rPr lang="fr-CA" dirty="0" smtClean="0"/>
            <a:t>R</a:t>
          </a:r>
          <a:endParaRPr lang="fr-CA" dirty="0"/>
        </a:p>
      </dgm:t>
    </dgm:pt>
    <dgm:pt modelId="{5EE48519-91EE-444F-AA05-36BF33E68F2B}" type="parTrans" cxnId="{68245503-ED35-4139-AF25-F13B94DFD41F}">
      <dgm:prSet/>
      <dgm:spPr/>
      <dgm:t>
        <a:bodyPr/>
        <a:lstStyle/>
        <a:p>
          <a:endParaRPr lang="en-US"/>
        </a:p>
      </dgm:t>
    </dgm:pt>
    <dgm:pt modelId="{15D9569C-8A7C-4316-93C4-20BC7EDD52FF}" type="sibTrans" cxnId="{68245503-ED35-4139-AF25-F13B94DFD41F}">
      <dgm:prSet/>
      <dgm:spPr/>
      <dgm:t>
        <a:bodyPr/>
        <a:lstStyle/>
        <a:p>
          <a:endParaRPr lang="en-US"/>
        </a:p>
      </dgm:t>
    </dgm:pt>
    <dgm:pt modelId="{318EC969-C3B2-4746-9037-FF8BB8F235FD}">
      <dgm:prSet/>
      <dgm:spPr/>
      <dgm:t>
        <a:bodyPr/>
        <a:lstStyle/>
        <a:p>
          <a:r>
            <a:rPr lang="fr-CA" dirty="0" smtClean="0"/>
            <a:t>T</a:t>
          </a:r>
          <a:endParaRPr lang="fr-CA" dirty="0"/>
        </a:p>
      </dgm:t>
    </dgm:pt>
    <dgm:pt modelId="{6621677A-4D2F-43B4-B1C3-D3D95DA40B47}" type="parTrans" cxnId="{D94BAF20-E171-4D1D-AA42-B141EE9EDC8C}">
      <dgm:prSet/>
      <dgm:spPr/>
      <dgm:t>
        <a:bodyPr/>
        <a:lstStyle/>
        <a:p>
          <a:endParaRPr lang="en-US"/>
        </a:p>
      </dgm:t>
    </dgm:pt>
    <dgm:pt modelId="{94B9D086-F03C-4956-A03F-5F5A64717798}" type="sibTrans" cxnId="{D94BAF20-E171-4D1D-AA42-B141EE9EDC8C}">
      <dgm:prSet/>
      <dgm:spPr/>
      <dgm:t>
        <a:bodyPr/>
        <a:lstStyle/>
        <a:p>
          <a:endParaRPr lang="en-US"/>
        </a:p>
      </dgm:t>
    </dgm:pt>
    <dgm:pt modelId="{FF3CF90D-F5DF-4CDD-A6EE-899736A65406}">
      <dgm:prSet phldrT="[Texte]"/>
      <dgm:spPr/>
      <dgm:t>
        <a:bodyPr/>
        <a:lstStyle/>
        <a:p>
          <a:r>
            <a:rPr lang="fr-CA" dirty="0" smtClean="0"/>
            <a:t>Comment y arriverons-nous</a:t>
          </a:r>
          <a:endParaRPr lang="fr-CA" dirty="0"/>
        </a:p>
      </dgm:t>
    </dgm:pt>
    <dgm:pt modelId="{70456447-E93A-44E5-8BCA-6788958DBEEE}" type="parTrans" cxnId="{67830CB2-7112-4667-A5C6-B440F0B4403F}">
      <dgm:prSet/>
      <dgm:spPr/>
      <dgm:t>
        <a:bodyPr/>
        <a:lstStyle/>
        <a:p>
          <a:endParaRPr lang="en-US"/>
        </a:p>
      </dgm:t>
    </dgm:pt>
    <dgm:pt modelId="{6D14DD4F-1488-4A14-B976-71648FD12FA6}" type="sibTrans" cxnId="{67830CB2-7112-4667-A5C6-B440F0B4403F}">
      <dgm:prSet/>
      <dgm:spPr/>
      <dgm:t>
        <a:bodyPr/>
        <a:lstStyle/>
        <a:p>
          <a:endParaRPr lang="en-US"/>
        </a:p>
      </dgm:t>
    </dgm:pt>
    <dgm:pt modelId="{AC11A188-0150-4B7A-B667-57D789173786}">
      <dgm:prSet/>
      <dgm:spPr/>
      <dgm:t>
        <a:bodyPr/>
        <a:lstStyle/>
        <a:p>
          <a:r>
            <a:rPr lang="fr-CA" dirty="0" smtClean="0"/>
            <a:t>Responsable</a:t>
          </a:r>
          <a:endParaRPr lang="fr-CA" dirty="0"/>
        </a:p>
      </dgm:t>
    </dgm:pt>
    <dgm:pt modelId="{2FA373A1-D586-424D-B51F-F1C6B7C3D4F6}" type="parTrans" cxnId="{AC8EB579-10CC-4A57-A678-A0D7397FA957}">
      <dgm:prSet/>
      <dgm:spPr/>
      <dgm:t>
        <a:bodyPr/>
        <a:lstStyle/>
        <a:p>
          <a:endParaRPr lang="en-US"/>
        </a:p>
      </dgm:t>
    </dgm:pt>
    <dgm:pt modelId="{B9AB6AFF-7735-4496-B474-C5EBE0FBB672}" type="sibTrans" cxnId="{AC8EB579-10CC-4A57-A678-A0D7397FA957}">
      <dgm:prSet/>
      <dgm:spPr/>
      <dgm:t>
        <a:bodyPr/>
        <a:lstStyle/>
        <a:p>
          <a:endParaRPr lang="en-US"/>
        </a:p>
      </dgm:t>
    </dgm:pt>
    <dgm:pt modelId="{29B2259B-9227-4064-9612-82B1A3018CA6}">
      <dgm:prSet/>
      <dgm:spPr/>
      <dgm:t>
        <a:bodyPr/>
        <a:lstStyle/>
        <a:p>
          <a:r>
            <a:rPr lang="fr-CA" dirty="0" smtClean="0"/>
            <a:t>Définir clairement qui sera responsable de quoi pour l’exécution du plan</a:t>
          </a:r>
          <a:endParaRPr lang="fr-CA" dirty="0"/>
        </a:p>
      </dgm:t>
    </dgm:pt>
    <dgm:pt modelId="{E66ACCF9-952F-4F62-B219-2FDD0FA39771}" type="parTrans" cxnId="{2BC1B573-3B00-4977-9838-78B478B88428}">
      <dgm:prSet/>
      <dgm:spPr/>
      <dgm:t>
        <a:bodyPr/>
        <a:lstStyle/>
        <a:p>
          <a:endParaRPr lang="en-US"/>
        </a:p>
      </dgm:t>
    </dgm:pt>
    <dgm:pt modelId="{EFD48C23-C093-4CA4-AD6F-C1B770863DD3}" type="sibTrans" cxnId="{2BC1B573-3B00-4977-9838-78B478B88428}">
      <dgm:prSet/>
      <dgm:spPr/>
      <dgm:t>
        <a:bodyPr/>
        <a:lstStyle/>
        <a:p>
          <a:endParaRPr lang="en-US"/>
        </a:p>
      </dgm:t>
    </dgm:pt>
    <dgm:pt modelId="{9669D60C-2B52-474D-A3DF-14B792D22AB7}">
      <dgm:prSet/>
      <dgm:spPr/>
      <dgm:t>
        <a:bodyPr/>
        <a:lstStyle/>
        <a:p>
          <a:r>
            <a:rPr lang="fr-CA" dirty="0" smtClean="0"/>
            <a:t>Temporel</a:t>
          </a:r>
          <a:endParaRPr lang="fr-CA" dirty="0"/>
        </a:p>
      </dgm:t>
    </dgm:pt>
    <dgm:pt modelId="{2A468798-A700-48E3-BCB1-C6B2009074F6}" type="parTrans" cxnId="{5467CF31-1F3B-4EA3-87B0-3751AFE40AF1}">
      <dgm:prSet/>
      <dgm:spPr/>
      <dgm:t>
        <a:bodyPr/>
        <a:lstStyle/>
        <a:p>
          <a:endParaRPr lang="en-US"/>
        </a:p>
      </dgm:t>
    </dgm:pt>
    <dgm:pt modelId="{920A9028-E8DA-4287-B0D1-218D11B897C1}" type="sibTrans" cxnId="{5467CF31-1F3B-4EA3-87B0-3751AFE40AF1}">
      <dgm:prSet/>
      <dgm:spPr/>
      <dgm:t>
        <a:bodyPr/>
        <a:lstStyle/>
        <a:p>
          <a:endParaRPr lang="en-US"/>
        </a:p>
      </dgm:t>
    </dgm:pt>
    <dgm:pt modelId="{D1AB778F-5AE7-4352-8EEC-8631A7A03949}">
      <dgm:prSet/>
      <dgm:spPr/>
      <dgm:t>
        <a:bodyPr/>
        <a:lstStyle/>
        <a:p>
          <a:r>
            <a:rPr lang="fr-CA" dirty="0" smtClean="0"/>
            <a:t>Cibler clairement quels sont les délais à respecter pour chaque étape du plan</a:t>
          </a:r>
          <a:endParaRPr lang="fr-CA" dirty="0"/>
        </a:p>
      </dgm:t>
    </dgm:pt>
    <dgm:pt modelId="{3E6D4BBC-0022-4D97-9342-9A8B92957EAC}" type="parTrans" cxnId="{D31E300B-0476-491B-A90D-CC323A96DA2E}">
      <dgm:prSet/>
      <dgm:spPr/>
      <dgm:t>
        <a:bodyPr/>
        <a:lstStyle/>
        <a:p>
          <a:endParaRPr lang="en-US"/>
        </a:p>
      </dgm:t>
    </dgm:pt>
    <dgm:pt modelId="{C9321BF2-76A8-499C-8318-0F8B3E9E3703}" type="sibTrans" cxnId="{D31E300B-0476-491B-A90D-CC323A96DA2E}">
      <dgm:prSet/>
      <dgm:spPr/>
      <dgm:t>
        <a:bodyPr/>
        <a:lstStyle/>
        <a:p>
          <a:endParaRPr lang="en-US"/>
        </a:p>
      </dgm:t>
    </dgm:pt>
    <dgm:pt modelId="{538E2379-947D-40DA-9956-D1FC5581B592}" type="pres">
      <dgm:prSet presAssocID="{05E312F9-B374-4E38-8CBB-5023C3BB2137}" presName="linearFlow" presStyleCnt="0">
        <dgm:presLayoutVars>
          <dgm:dir/>
          <dgm:animLvl val="lvl"/>
          <dgm:resizeHandles val="exact"/>
        </dgm:presLayoutVars>
      </dgm:prSet>
      <dgm:spPr/>
      <dgm:t>
        <a:bodyPr/>
        <a:lstStyle/>
        <a:p>
          <a:endParaRPr lang="fr-FR"/>
        </a:p>
      </dgm:t>
    </dgm:pt>
    <dgm:pt modelId="{EDEEEB86-59D9-4C42-AF4E-1D3B13A71EFD}" type="pres">
      <dgm:prSet presAssocID="{80E94D23-C20C-406E-B279-97DD4068EF04}" presName="composite" presStyleCnt="0"/>
      <dgm:spPr/>
    </dgm:pt>
    <dgm:pt modelId="{0141FEC8-52F8-4B5E-9C5F-AE16881A7731}" type="pres">
      <dgm:prSet presAssocID="{80E94D23-C20C-406E-B279-97DD4068EF04}" presName="parentText" presStyleLbl="alignNode1" presStyleIdx="0" presStyleCnt="5">
        <dgm:presLayoutVars>
          <dgm:chMax val="1"/>
          <dgm:bulletEnabled val="1"/>
        </dgm:presLayoutVars>
      </dgm:prSet>
      <dgm:spPr/>
      <dgm:t>
        <a:bodyPr/>
        <a:lstStyle/>
        <a:p>
          <a:endParaRPr lang="fr-FR"/>
        </a:p>
      </dgm:t>
    </dgm:pt>
    <dgm:pt modelId="{4F03CE6B-FC46-455C-965A-23B46E6DFE6B}" type="pres">
      <dgm:prSet presAssocID="{80E94D23-C20C-406E-B279-97DD4068EF04}" presName="descendantText" presStyleLbl="alignAcc1" presStyleIdx="0" presStyleCnt="5">
        <dgm:presLayoutVars>
          <dgm:bulletEnabled val="1"/>
        </dgm:presLayoutVars>
      </dgm:prSet>
      <dgm:spPr/>
      <dgm:t>
        <a:bodyPr/>
        <a:lstStyle/>
        <a:p>
          <a:endParaRPr lang="fr-CA"/>
        </a:p>
      </dgm:t>
    </dgm:pt>
    <dgm:pt modelId="{3E502178-45B0-400F-9AED-0D9A956DADE4}" type="pres">
      <dgm:prSet presAssocID="{F711218B-F1C9-4029-A422-A8A6FB76AF09}" presName="sp" presStyleCnt="0"/>
      <dgm:spPr/>
    </dgm:pt>
    <dgm:pt modelId="{34331216-5AC4-4B66-B640-BE8E972FA105}" type="pres">
      <dgm:prSet presAssocID="{E7B702B0-6BC7-46E3-9AC5-0519C5850A27}" presName="composite" presStyleCnt="0"/>
      <dgm:spPr/>
    </dgm:pt>
    <dgm:pt modelId="{4D1E90BB-605F-4E8D-B81F-94E7B9213388}" type="pres">
      <dgm:prSet presAssocID="{E7B702B0-6BC7-46E3-9AC5-0519C5850A27}" presName="parentText" presStyleLbl="alignNode1" presStyleIdx="1" presStyleCnt="5">
        <dgm:presLayoutVars>
          <dgm:chMax val="1"/>
          <dgm:bulletEnabled val="1"/>
        </dgm:presLayoutVars>
      </dgm:prSet>
      <dgm:spPr/>
      <dgm:t>
        <a:bodyPr/>
        <a:lstStyle/>
        <a:p>
          <a:endParaRPr lang="fr-FR"/>
        </a:p>
      </dgm:t>
    </dgm:pt>
    <dgm:pt modelId="{E28107AF-0481-4047-88EE-F08E8AABA0D6}" type="pres">
      <dgm:prSet presAssocID="{E7B702B0-6BC7-46E3-9AC5-0519C5850A27}" presName="descendantText" presStyleLbl="alignAcc1" presStyleIdx="1" presStyleCnt="5">
        <dgm:presLayoutVars>
          <dgm:bulletEnabled val="1"/>
        </dgm:presLayoutVars>
      </dgm:prSet>
      <dgm:spPr/>
      <dgm:t>
        <a:bodyPr/>
        <a:lstStyle/>
        <a:p>
          <a:endParaRPr lang="fr-CA"/>
        </a:p>
      </dgm:t>
    </dgm:pt>
    <dgm:pt modelId="{8D961747-CDF3-4BD6-8257-7FA17B415897}" type="pres">
      <dgm:prSet presAssocID="{7D7513A5-9CC5-48F3-9E92-25CA998129F2}" presName="sp" presStyleCnt="0"/>
      <dgm:spPr/>
    </dgm:pt>
    <dgm:pt modelId="{DCE08BEA-3D25-47E4-9912-C59AC8A1616E}" type="pres">
      <dgm:prSet presAssocID="{9F5313FA-C6BD-4731-9EA0-E8B88953C169}" presName="composite" presStyleCnt="0"/>
      <dgm:spPr/>
    </dgm:pt>
    <dgm:pt modelId="{CF3304B7-45B7-4EB5-8B9E-C88D88F3C9E1}" type="pres">
      <dgm:prSet presAssocID="{9F5313FA-C6BD-4731-9EA0-E8B88953C169}" presName="parentText" presStyleLbl="alignNode1" presStyleIdx="2" presStyleCnt="5">
        <dgm:presLayoutVars>
          <dgm:chMax val="1"/>
          <dgm:bulletEnabled val="1"/>
        </dgm:presLayoutVars>
      </dgm:prSet>
      <dgm:spPr/>
      <dgm:t>
        <a:bodyPr/>
        <a:lstStyle/>
        <a:p>
          <a:endParaRPr lang="fr-CA"/>
        </a:p>
      </dgm:t>
    </dgm:pt>
    <dgm:pt modelId="{1E8C2AE0-9672-47B1-882D-A6B1C1664424}" type="pres">
      <dgm:prSet presAssocID="{9F5313FA-C6BD-4731-9EA0-E8B88953C169}" presName="descendantText" presStyleLbl="alignAcc1" presStyleIdx="2" presStyleCnt="5">
        <dgm:presLayoutVars>
          <dgm:bulletEnabled val="1"/>
        </dgm:presLayoutVars>
      </dgm:prSet>
      <dgm:spPr/>
      <dgm:t>
        <a:bodyPr/>
        <a:lstStyle/>
        <a:p>
          <a:endParaRPr lang="fr-CA"/>
        </a:p>
      </dgm:t>
    </dgm:pt>
    <dgm:pt modelId="{9AC5BDAE-11C6-4990-A960-6E2EEC0843FA}" type="pres">
      <dgm:prSet presAssocID="{DBFA5605-3DE7-4C79-A6B5-8C27A315AC66}" presName="sp" presStyleCnt="0"/>
      <dgm:spPr/>
    </dgm:pt>
    <dgm:pt modelId="{5511EFEE-04BA-457E-9A00-3E434B564AE9}" type="pres">
      <dgm:prSet presAssocID="{2FA89CFA-6039-406A-9628-9EB46E2DCB6F}" presName="composite" presStyleCnt="0"/>
      <dgm:spPr/>
    </dgm:pt>
    <dgm:pt modelId="{E6F09D90-4FE7-4651-AEFA-80EA251A9CF6}" type="pres">
      <dgm:prSet presAssocID="{2FA89CFA-6039-406A-9628-9EB46E2DCB6F}" presName="parentText" presStyleLbl="alignNode1" presStyleIdx="3" presStyleCnt="5">
        <dgm:presLayoutVars>
          <dgm:chMax val="1"/>
          <dgm:bulletEnabled val="1"/>
        </dgm:presLayoutVars>
      </dgm:prSet>
      <dgm:spPr/>
      <dgm:t>
        <a:bodyPr/>
        <a:lstStyle/>
        <a:p>
          <a:endParaRPr lang="fr-CA"/>
        </a:p>
      </dgm:t>
    </dgm:pt>
    <dgm:pt modelId="{016EE832-B041-4654-A80B-C64328EDD4AE}" type="pres">
      <dgm:prSet presAssocID="{2FA89CFA-6039-406A-9628-9EB46E2DCB6F}" presName="descendantText" presStyleLbl="alignAcc1" presStyleIdx="3" presStyleCnt="5">
        <dgm:presLayoutVars>
          <dgm:bulletEnabled val="1"/>
        </dgm:presLayoutVars>
      </dgm:prSet>
      <dgm:spPr/>
      <dgm:t>
        <a:bodyPr/>
        <a:lstStyle/>
        <a:p>
          <a:endParaRPr lang="fr-CA"/>
        </a:p>
      </dgm:t>
    </dgm:pt>
    <dgm:pt modelId="{0860ADC3-4FB8-4A6C-AF07-1C37D0E7123B}" type="pres">
      <dgm:prSet presAssocID="{15D9569C-8A7C-4316-93C4-20BC7EDD52FF}" presName="sp" presStyleCnt="0"/>
      <dgm:spPr/>
    </dgm:pt>
    <dgm:pt modelId="{0F1E9F15-0FD0-48F0-B297-7D0A31F75B00}" type="pres">
      <dgm:prSet presAssocID="{318EC969-C3B2-4746-9037-FF8BB8F235FD}" presName="composite" presStyleCnt="0"/>
      <dgm:spPr/>
    </dgm:pt>
    <dgm:pt modelId="{8A4921F5-4E98-456B-88B0-B40504E51D1C}" type="pres">
      <dgm:prSet presAssocID="{318EC969-C3B2-4746-9037-FF8BB8F235FD}" presName="parentText" presStyleLbl="alignNode1" presStyleIdx="4" presStyleCnt="5">
        <dgm:presLayoutVars>
          <dgm:chMax val="1"/>
          <dgm:bulletEnabled val="1"/>
        </dgm:presLayoutVars>
      </dgm:prSet>
      <dgm:spPr/>
      <dgm:t>
        <a:bodyPr/>
        <a:lstStyle/>
        <a:p>
          <a:endParaRPr lang="fr-FR"/>
        </a:p>
      </dgm:t>
    </dgm:pt>
    <dgm:pt modelId="{7F71EB02-A0D2-4A06-B76F-1CB8BC7D2C76}" type="pres">
      <dgm:prSet presAssocID="{318EC969-C3B2-4746-9037-FF8BB8F235FD}" presName="descendantText" presStyleLbl="alignAcc1" presStyleIdx="4" presStyleCnt="5">
        <dgm:presLayoutVars>
          <dgm:bulletEnabled val="1"/>
        </dgm:presLayoutVars>
      </dgm:prSet>
      <dgm:spPr/>
      <dgm:t>
        <a:bodyPr/>
        <a:lstStyle/>
        <a:p>
          <a:endParaRPr lang="fr-CA"/>
        </a:p>
      </dgm:t>
    </dgm:pt>
  </dgm:ptLst>
  <dgm:cxnLst>
    <dgm:cxn modelId="{68245503-ED35-4139-AF25-F13B94DFD41F}" srcId="{05E312F9-B374-4E38-8CBB-5023C3BB2137}" destId="{2FA89CFA-6039-406A-9628-9EB46E2DCB6F}" srcOrd="3" destOrd="0" parTransId="{5EE48519-91EE-444F-AA05-36BF33E68F2B}" sibTransId="{15D9569C-8A7C-4316-93C4-20BC7EDD52FF}"/>
    <dgm:cxn modelId="{5467CF31-1F3B-4EA3-87B0-3751AFE40AF1}" srcId="{318EC969-C3B2-4746-9037-FF8BB8F235FD}" destId="{9669D60C-2B52-474D-A3DF-14B792D22AB7}" srcOrd="0" destOrd="0" parTransId="{2A468798-A700-48E3-BCB1-C6B2009074F6}" sibTransId="{920A9028-E8DA-4287-B0D1-218D11B897C1}"/>
    <dgm:cxn modelId="{FB7FD410-439C-4F02-BA3D-65397CBA3877}" srcId="{DFEB081D-F481-47BF-85C4-17E09EAE0843}" destId="{7250FE30-C143-4A9A-9E56-BEC0970CC759}" srcOrd="0" destOrd="0" parTransId="{080EADAF-C0BC-48BF-9A2B-DDA6D7B7B387}" sibTransId="{CD59B734-888C-4EB9-9E81-0D7FA74757BE}"/>
    <dgm:cxn modelId="{6A069046-4F3F-4A76-9B78-A64DE1ECD963}" srcId="{05E312F9-B374-4E38-8CBB-5023C3BB2137}" destId="{9F5313FA-C6BD-4731-9EA0-E8B88953C169}" srcOrd="2" destOrd="0" parTransId="{CC003CDD-75C9-499E-BA05-AC7F955A8A5B}" sibTransId="{DBFA5605-3DE7-4C79-A6B5-8C27A315AC66}"/>
    <dgm:cxn modelId="{72F249B1-1386-B74F-9F63-E142D94627C1}" type="presOf" srcId="{80E94D23-C20C-406E-B279-97DD4068EF04}" destId="{0141FEC8-52F8-4B5E-9C5F-AE16881A7731}" srcOrd="0" destOrd="0" presId="urn:microsoft.com/office/officeart/2005/8/layout/chevron2"/>
    <dgm:cxn modelId="{6CF0B16A-4BD2-4B09-AFAA-16546949E3B7}" srcId="{E7B702B0-6BC7-46E3-9AC5-0519C5850A27}" destId="{7E45E5A0-1FE7-43CB-97A0-1A1F3B7822A4}" srcOrd="0" destOrd="0" parTransId="{32836C82-BE99-4E08-9D07-9B1045A54509}" sibTransId="{DF98AAB8-C24D-4647-90F6-CA6EF35A74F4}"/>
    <dgm:cxn modelId="{5FA94AB2-447D-4EC9-8521-E7BD4434DAFE}" srcId="{7BFDDDC9-1A0A-4DB0-9171-E583A755C160}" destId="{C39ECB67-06BE-4751-A18A-B20B9BF25442}" srcOrd="0" destOrd="0" parTransId="{CF4892AC-EE01-408B-A772-C2450A70ABF0}" sibTransId="{B27FC0A6-7039-41FC-8500-E287C96C3F10}"/>
    <dgm:cxn modelId="{AB9748F3-407E-6642-BBB7-20B1D1D3EB84}" type="presOf" srcId="{DFEB081D-F481-47BF-85C4-17E09EAE0843}" destId="{4F03CE6B-FC46-455C-965A-23B46E6DFE6B}" srcOrd="0" destOrd="0" presId="urn:microsoft.com/office/officeart/2005/8/layout/chevron2"/>
    <dgm:cxn modelId="{72358AE3-F193-4F0C-BF41-33DD29F9626B}" srcId="{7E45E5A0-1FE7-43CB-97A0-1A1F3B7822A4}" destId="{0838B410-93C9-40D1-AE32-DA0E1D195EDE}" srcOrd="0" destOrd="0" parTransId="{6591A39A-81EF-4E85-BE59-6628854C2BC9}" sibTransId="{FE1BDF25-8E8F-454E-8CC0-F12D23B1E3F0}"/>
    <dgm:cxn modelId="{BAA8D6FE-71EC-4C78-9FB0-FA1815355FFB}" srcId="{80E94D23-C20C-406E-B279-97DD4068EF04}" destId="{DFEB081D-F481-47BF-85C4-17E09EAE0843}" srcOrd="0" destOrd="0" parTransId="{AD129BAE-B906-4596-974B-CD9725F975B8}" sibTransId="{A2AD1960-27A7-472B-A422-A71FFC9D2145}"/>
    <dgm:cxn modelId="{F731355E-03AA-4DE6-A0F2-29601A9B269B}" srcId="{05E312F9-B374-4E38-8CBB-5023C3BB2137}" destId="{E7B702B0-6BC7-46E3-9AC5-0519C5850A27}" srcOrd="1" destOrd="0" parTransId="{83B776B7-19CC-4FCB-9169-A1C7EECC3DD0}" sibTransId="{7D7513A5-9CC5-48F3-9E92-25CA998129F2}"/>
    <dgm:cxn modelId="{3B46D6FC-CB2E-0745-8222-30AF346FEE6D}" type="presOf" srcId="{AC11A188-0150-4B7A-B667-57D789173786}" destId="{016EE832-B041-4654-A80B-C64328EDD4AE}" srcOrd="0" destOrd="0" presId="urn:microsoft.com/office/officeart/2005/8/layout/chevron2"/>
    <dgm:cxn modelId="{B1383705-1948-9746-A8EF-ECE999CC3FC1}" type="presOf" srcId="{E7B702B0-6BC7-46E3-9AC5-0519C5850A27}" destId="{4D1E90BB-605F-4E8D-B81F-94E7B9213388}" srcOrd="0" destOrd="0" presId="urn:microsoft.com/office/officeart/2005/8/layout/chevron2"/>
    <dgm:cxn modelId="{B171FCA8-D21A-5441-A7DD-87925A8519CB}" type="presOf" srcId="{29B2259B-9227-4064-9612-82B1A3018CA6}" destId="{016EE832-B041-4654-A80B-C64328EDD4AE}" srcOrd="0" destOrd="1" presId="urn:microsoft.com/office/officeart/2005/8/layout/chevron2"/>
    <dgm:cxn modelId="{A44AB2AF-549E-084A-B02F-4EF2848ECFC3}" type="presOf" srcId="{318EC969-C3B2-4746-9037-FF8BB8F235FD}" destId="{8A4921F5-4E98-456B-88B0-B40504E51D1C}" srcOrd="0" destOrd="0" presId="urn:microsoft.com/office/officeart/2005/8/layout/chevron2"/>
    <dgm:cxn modelId="{67830CB2-7112-4667-A5C6-B440F0B4403F}" srcId="{7BFDDDC9-1A0A-4DB0-9171-E583A755C160}" destId="{FF3CF90D-F5DF-4CDD-A6EE-899736A65406}" srcOrd="1" destOrd="0" parTransId="{70456447-E93A-44E5-8BCA-6788958DBEEE}" sibTransId="{6D14DD4F-1488-4A14-B976-71648FD12FA6}"/>
    <dgm:cxn modelId="{67F51204-BADC-9F4E-982F-EFD595D8900A}" type="presOf" srcId="{2FA89CFA-6039-406A-9628-9EB46E2DCB6F}" destId="{E6F09D90-4FE7-4651-AEFA-80EA251A9CF6}" srcOrd="0" destOrd="0" presId="urn:microsoft.com/office/officeart/2005/8/layout/chevron2"/>
    <dgm:cxn modelId="{6D439F19-4060-4A68-9D16-76120F67BF4F}" srcId="{05E312F9-B374-4E38-8CBB-5023C3BB2137}" destId="{80E94D23-C20C-406E-B279-97DD4068EF04}" srcOrd="0" destOrd="0" parTransId="{9368F51C-2AD0-4FC6-9F8B-C2371FC02214}" sibTransId="{F711218B-F1C9-4029-A422-A8A6FB76AF09}"/>
    <dgm:cxn modelId="{2BC1B573-3B00-4977-9838-78B478B88428}" srcId="{AC11A188-0150-4B7A-B667-57D789173786}" destId="{29B2259B-9227-4064-9612-82B1A3018CA6}" srcOrd="0" destOrd="0" parTransId="{E66ACCF9-952F-4F62-B219-2FDD0FA39771}" sibTransId="{EFD48C23-C093-4CA4-AD6F-C1B770863DD3}"/>
    <dgm:cxn modelId="{8B8D3B61-D713-BE46-8DE0-61566838B888}" type="presOf" srcId="{7BFDDDC9-1A0A-4DB0-9171-E583A755C160}" destId="{1E8C2AE0-9672-47B1-882D-A6B1C1664424}" srcOrd="0" destOrd="0" presId="urn:microsoft.com/office/officeart/2005/8/layout/chevron2"/>
    <dgm:cxn modelId="{5AC8BF45-0ECA-3F42-9EB0-B39619EBB0AF}" type="presOf" srcId="{05E312F9-B374-4E38-8CBB-5023C3BB2137}" destId="{538E2379-947D-40DA-9956-D1FC5581B592}" srcOrd="0" destOrd="0" presId="urn:microsoft.com/office/officeart/2005/8/layout/chevron2"/>
    <dgm:cxn modelId="{82489EC1-90B5-6340-A013-9CCA46DA473B}" type="presOf" srcId="{FF3CF90D-F5DF-4CDD-A6EE-899736A65406}" destId="{1E8C2AE0-9672-47B1-882D-A6B1C1664424}" srcOrd="0" destOrd="2" presId="urn:microsoft.com/office/officeart/2005/8/layout/chevron2"/>
    <dgm:cxn modelId="{916A0E5D-84DD-0448-B2DB-37175C0E74A7}" type="presOf" srcId="{0838B410-93C9-40D1-AE32-DA0E1D195EDE}" destId="{E28107AF-0481-4047-88EE-F08E8AABA0D6}" srcOrd="0" destOrd="1" presId="urn:microsoft.com/office/officeart/2005/8/layout/chevron2"/>
    <dgm:cxn modelId="{3694E5BD-1E93-E741-8AD8-66F61672CF9E}" type="presOf" srcId="{9F5313FA-C6BD-4731-9EA0-E8B88953C169}" destId="{CF3304B7-45B7-4EB5-8B9E-C88D88F3C9E1}" srcOrd="0" destOrd="0" presId="urn:microsoft.com/office/officeart/2005/8/layout/chevron2"/>
    <dgm:cxn modelId="{0CB9207B-64B9-4D8E-8301-5B56B32479C3}" srcId="{9F5313FA-C6BD-4731-9EA0-E8B88953C169}" destId="{7BFDDDC9-1A0A-4DB0-9171-E583A755C160}" srcOrd="0" destOrd="0" parTransId="{770AD7AB-5643-4341-90EE-2FECC8655858}" sibTransId="{71853448-7B39-4910-927B-34BF62BEAECF}"/>
    <dgm:cxn modelId="{F97ACB9F-1F83-AF41-A9ED-7B42C88C1A5E}" type="presOf" srcId="{D1AB778F-5AE7-4352-8EEC-8631A7A03949}" destId="{7F71EB02-A0D2-4A06-B76F-1CB8BC7D2C76}" srcOrd="0" destOrd="1" presId="urn:microsoft.com/office/officeart/2005/8/layout/chevron2"/>
    <dgm:cxn modelId="{D831DFE2-4F34-1D4B-876F-B6D6CBC85DE8}" type="presOf" srcId="{7250FE30-C143-4A9A-9E56-BEC0970CC759}" destId="{4F03CE6B-FC46-455C-965A-23B46E6DFE6B}" srcOrd="0" destOrd="1" presId="urn:microsoft.com/office/officeart/2005/8/layout/chevron2"/>
    <dgm:cxn modelId="{AC8EB579-10CC-4A57-A678-A0D7397FA957}" srcId="{2FA89CFA-6039-406A-9628-9EB46E2DCB6F}" destId="{AC11A188-0150-4B7A-B667-57D789173786}" srcOrd="0" destOrd="0" parTransId="{2FA373A1-D586-424D-B51F-F1C6B7C3D4F6}" sibTransId="{B9AB6AFF-7735-4496-B474-C5EBE0FBB672}"/>
    <dgm:cxn modelId="{D31E300B-0476-491B-A90D-CC323A96DA2E}" srcId="{9669D60C-2B52-474D-A3DF-14B792D22AB7}" destId="{D1AB778F-5AE7-4352-8EEC-8631A7A03949}" srcOrd="0" destOrd="0" parTransId="{3E6D4BBC-0022-4D97-9342-9A8B92957EAC}" sibTransId="{C9321BF2-76A8-499C-8318-0F8B3E9E3703}"/>
    <dgm:cxn modelId="{C5209AA4-46C2-5A40-885F-2BDA213EECDE}" type="presOf" srcId="{7E45E5A0-1FE7-43CB-97A0-1A1F3B7822A4}" destId="{E28107AF-0481-4047-88EE-F08E8AABA0D6}" srcOrd="0" destOrd="0" presId="urn:microsoft.com/office/officeart/2005/8/layout/chevron2"/>
    <dgm:cxn modelId="{D94BAF20-E171-4D1D-AA42-B141EE9EDC8C}" srcId="{05E312F9-B374-4E38-8CBB-5023C3BB2137}" destId="{318EC969-C3B2-4746-9037-FF8BB8F235FD}" srcOrd="4" destOrd="0" parTransId="{6621677A-4D2F-43B4-B1C3-D3D95DA40B47}" sibTransId="{94B9D086-F03C-4956-A03F-5F5A64717798}"/>
    <dgm:cxn modelId="{C0CA273E-6FA8-004E-BDFE-231DA667EC5B}" type="presOf" srcId="{C39ECB67-06BE-4751-A18A-B20B9BF25442}" destId="{1E8C2AE0-9672-47B1-882D-A6B1C1664424}" srcOrd="0" destOrd="1" presId="urn:microsoft.com/office/officeart/2005/8/layout/chevron2"/>
    <dgm:cxn modelId="{939231D2-3334-704A-B0A0-F53F7F4CDB71}" type="presOf" srcId="{9669D60C-2B52-474D-A3DF-14B792D22AB7}" destId="{7F71EB02-A0D2-4A06-B76F-1CB8BC7D2C76}" srcOrd="0" destOrd="0" presId="urn:microsoft.com/office/officeart/2005/8/layout/chevron2"/>
    <dgm:cxn modelId="{6819E20C-BE5D-B64C-B595-43FB157385AC}" type="presParOf" srcId="{538E2379-947D-40DA-9956-D1FC5581B592}" destId="{EDEEEB86-59D9-4C42-AF4E-1D3B13A71EFD}" srcOrd="0" destOrd="0" presId="urn:microsoft.com/office/officeart/2005/8/layout/chevron2"/>
    <dgm:cxn modelId="{CF1A05ED-F44C-E344-A26C-4BD31D0D0D6A}" type="presParOf" srcId="{EDEEEB86-59D9-4C42-AF4E-1D3B13A71EFD}" destId="{0141FEC8-52F8-4B5E-9C5F-AE16881A7731}" srcOrd="0" destOrd="0" presId="urn:microsoft.com/office/officeart/2005/8/layout/chevron2"/>
    <dgm:cxn modelId="{143537B5-6C9D-E248-92AC-1BD7CF2B4827}" type="presParOf" srcId="{EDEEEB86-59D9-4C42-AF4E-1D3B13A71EFD}" destId="{4F03CE6B-FC46-455C-965A-23B46E6DFE6B}" srcOrd="1" destOrd="0" presId="urn:microsoft.com/office/officeart/2005/8/layout/chevron2"/>
    <dgm:cxn modelId="{9E5003DF-772D-F343-9BC6-DFEE5E6DEE64}" type="presParOf" srcId="{538E2379-947D-40DA-9956-D1FC5581B592}" destId="{3E502178-45B0-400F-9AED-0D9A956DADE4}" srcOrd="1" destOrd="0" presId="urn:microsoft.com/office/officeart/2005/8/layout/chevron2"/>
    <dgm:cxn modelId="{92F00D7D-7C4A-D54D-8D73-D57AE5335598}" type="presParOf" srcId="{538E2379-947D-40DA-9956-D1FC5581B592}" destId="{34331216-5AC4-4B66-B640-BE8E972FA105}" srcOrd="2" destOrd="0" presId="urn:microsoft.com/office/officeart/2005/8/layout/chevron2"/>
    <dgm:cxn modelId="{D1A3B586-F92C-C54F-A1CC-6482239236EC}" type="presParOf" srcId="{34331216-5AC4-4B66-B640-BE8E972FA105}" destId="{4D1E90BB-605F-4E8D-B81F-94E7B9213388}" srcOrd="0" destOrd="0" presId="urn:microsoft.com/office/officeart/2005/8/layout/chevron2"/>
    <dgm:cxn modelId="{69ED5D4E-6898-3E4D-86BB-559BD6A8FA9E}" type="presParOf" srcId="{34331216-5AC4-4B66-B640-BE8E972FA105}" destId="{E28107AF-0481-4047-88EE-F08E8AABA0D6}" srcOrd="1" destOrd="0" presId="urn:microsoft.com/office/officeart/2005/8/layout/chevron2"/>
    <dgm:cxn modelId="{AA1ECAB4-2542-5947-B70B-A277F88466F1}" type="presParOf" srcId="{538E2379-947D-40DA-9956-D1FC5581B592}" destId="{8D961747-CDF3-4BD6-8257-7FA17B415897}" srcOrd="3" destOrd="0" presId="urn:microsoft.com/office/officeart/2005/8/layout/chevron2"/>
    <dgm:cxn modelId="{68C122B3-4733-3A4F-995D-C21296AF7056}" type="presParOf" srcId="{538E2379-947D-40DA-9956-D1FC5581B592}" destId="{DCE08BEA-3D25-47E4-9912-C59AC8A1616E}" srcOrd="4" destOrd="0" presId="urn:microsoft.com/office/officeart/2005/8/layout/chevron2"/>
    <dgm:cxn modelId="{DA610BEE-4BD0-C340-AED9-AB53BC9EE43A}" type="presParOf" srcId="{DCE08BEA-3D25-47E4-9912-C59AC8A1616E}" destId="{CF3304B7-45B7-4EB5-8B9E-C88D88F3C9E1}" srcOrd="0" destOrd="0" presId="urn:microsoft.com/office/officeart/2005/8/layout/chevron2"/>
    <dgm:cxn modelId="{F1C03D69-CD39-4A48-B0F9-48F0D7BEAA8D}" type="presParOf" srcId="{DCE08BEA-3D25-47E4-9912-C59AC8A1616E}" destId="{1E8C2AE0-9672-47B1-882D-A6B1C1664424}" srcOrd="1" destOrd="0" presId="urn:microsoft.com/office/officeart/2005/8/layout/chevron2"/>
    <dgm:cxn modelId="{B1197D45-B02A-A044-A277-608006D0FD3B}" type="presParOf" srcId="{538E2379-947D-40DA-9956-D1FC5581B592}" destId="{9AC5BDAE-11C6-4990-A960-6E2EEC0843FA}" srcOrd="5" destOrd="0" presId="urn:microsoft.com/office/officeart/2005/8/layout/chevron2"/>
    <dgm:cxn modelId="{836BB2F7-D3ED-F44D-9246-7692D159B60C}" type="presParOf" srcId="{538E2379-947D-40DA-9956-D1FC5581B592}" destId="{5511EFEE-04BA-457E-9A00-3E434B564AE9}" srcOrd="6" destOrd="0" presId="urn:microsoft.com/office/officeart/2005/8/layout/chevron2"/>
    <dgm:cxn modelId="{2B1A2A71-0E85-1A43-98DE-4CF280E8DC86}" type="presParOf" srcId="{5511EFEE-04BA-457E-9A00-3E434B564AE9}" destId="{E6F09D90-4FE7-4651-AEFA-80EA251A9CF6}" srcOrd="0" destOrd="0" presId="urn:microsoft.com/office/officeart/2005/8/layout/chevron2"/>
    <dgm:cxn modelId="{FB59AA9C-A5F4-4C43-9204-B1B443D47DCC}" type="presParOf" srcId="{5511EFEE-04BA-457E-9A00-3E434B564AE9}" destId="{016EE832-B041-4654-A80B-C64328EDD4AE}" srcOrd="1" destOrd="0" presId="urn:microsoft.com/office/officeart/2005/8/layout/chevron2"/>
    <dgm:cxn modelId="{E83E758A-55AB-154A-BF0F-22AF5AD08220}" type="presParOf" srcId="{538E2379-947D-40DA-9956-D1FC5581B592}" destId="{0860ADC3-4FB8-4A6C-AF07-1C37D0E7123B}" srcOrd="7" destOrd="0" presId="urn:microsoft.com/office/officeart/2005/8/layout/chevron2"/>
    <dgm:cxn modelId="{1D3FA0A8-A066-5745-88B6-30A3D344B8E6}" type="presParOf" srcId="{538E2379-947D-40DA-9956-D1FC5581B592}" destId="{0F1E9F15-0FD0-48F0-B297-7D0A31F75B00}" srcOrd="8" destOrd="0" presId="urn:microsoft.com/office/officeart/2005/8/layout/chevron2"/>
    <dgm:cxn modelId="{1A0C3B1E-465E-F747-9F29-F16DDB2CBAA8}" type="presParOf" srcId="{0F1E9F15-0FD0-48F0-B297-7D0A31F75B00}" destId="{8A4921F5-4E98-456B-88B0-B40504E51D1C}" srcOrd="0" destOrd="0" presId="urn:microsoft.com/office/officeart/2005/8/layout/chevron2"/>
    <dgm:cxn modelId="{4BEAA4E0-9D19-8040-9A0C-84126CED49A9}" type="presParOf" srcId="{0F1E9F15-0FD0-48F0-B297-7D0A31F75B00}" destId="{7F71EB02-A0D2-4A06-B76F-1CB8BC7D2C7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5C10D-C998-4C8C-BC13-0B7BCA7A5FFE}">
      <dsp:nvSpPr>
        <dsp:cNvPr id="0" name=""/>
        <dsp:cNvSpPr/>
      </dsp:nvSpPr>
      <dsp:spPr>
        <a:xfrm>
          <a:off x="2855118" y="0"/>
          <a:ext cx="4535488" cy="453548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F54FC-AFB2-4D7F-8A2F-29F9BB60911D}">
      <dsp:nvSpPr>
        <dsp:cNvPr id="0" name=""/>
        <dsp:cNvSpPr/>
      </dsp:nvSpPr>
      <dsp:spPr>
        <a:xfrm>
          <a:off x="3149925" y="294806"/>
          <a:ext cx="1814195" cy="1814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CA" sz="2100" kern="1200" dirty="0" smtClean="0"/>
            <a:t>Débutant</a:t>
          </a:r>
          <a:endParaRPr lang="fr-CA" sz="2100" kern="1200" dirty="0"/>
        </a:p>
      </dsp:txBody>
      <dsp:txXfrm>
        <a:off x="3238487" y="383368"/>
        <a:ext cx="1637071" cy="1637071"/>
      </dsp:txXfrm>
    </dsp:sp>
    <dsp:sp modelId="{A132FACD-12E3-4FCD-98B1-002472338A32}">
      <dsp:nvSpPr>
        <dsp:cNvPr id="0" name=""/>
        <dsp:cNvSpPr/>
      </dsp:nvSpPr>
      <dsp:spPr>
        <a:xfrm>
          <a:off x="5281604" y="294806"/>
          <a:ext cx="1814195" cy="1814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CA" sz="2100" kern="1200" dirty="0" smtClean="0"/>
            <a:t>Débutant avancé</a:t>
          </a:r>
          <a:endParaRPr lang="fr-CA" sz="2100" kern="1200" dirty="0"/>
        </a:p>
      </dsp:txBody>
      <dsp:txXfrm>
        <a:off x="5370166" y="383368"/>
        <a:ext cx="1637071" cy="1637071"/>
      </dsp:txXfrm>
    </dsp:sp>
    <dsp:sp modelId="{4DDAA5D3-706D-461A-9D7E-739B940A0CF1}">
      <dsp:nvSpPr>
        <dsp:cNvPr id="0" name=""/>
        <dsp:cNvSpPr/>
      </dsp:nvSpPr>
      <dsp:spPr>
        <a:xfrm>
          <a:off x="3149925" y="2426486"/>
          <a:ext cx="1814195" cy="1814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CA" sz="2100" kern="1200" dirty="0" smtClean="0"/>
            <a:t>Contributeur régulier</a:t>
          </a:r>
          <a:endParaRPr lang="fr-CA" sz="2100" kern="1200" dirty="0"/>
        </a:p>
      </dsp:txBody>
      <dsp:txXfrm>
        <a:off x="3238487" y="2515048"/>
        <a:ext cx="1637071" cy="1637071"/>
      </dsp:txXfrm>
    </dsp:sp>
    <dsp:sp modelId="{48F79C86-10F6-48F3-9447-91686AF1187B}">
      <dsp:nvSpPr>
        <dsp:cNvPr id="0" name=""/>
        <dsp:cNvSpPr/>
      </dsp:nvSpPr>
      <dsp:spPr>
        <a:xfrm>
          <a:off x="5281604" y="2426486"/>
          <a:ext cx="1814195" cy="1814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CA" sz="2100" kern="1200" dirty="0" smtClean="0"/>
            <a:t>Maître professionnel</a:t>
          </a:r>
        </a:p>
        <a:p>
          <a:pPr lvl="0" algn="ctr" defTabSz="933450">
            <a:lnSpc>
              <a:spcPct val="90000"/>
            </a:lnSpc>
            <a:spcBef>
              <a:spcPct val="0"/>
            </a:spcBef>
            <a:spcAft>
              <a:spcPct val="35000"/>
            </a:spcAft>
          </a:pPr>
          <a:r>
            <a:rPr lang="fr-CA" sz="2100" kern="1200" dirty="0" smtClean="0"/>
            <a:t>(vous) </a:t>
          </a:r>
          <a:endParaRPr lang="fr-CA" sz="2100" kern="1200" dirty="0"/>
        </a:p>
      </dsp:txBody>
      <dsp:txXfrm>
        <a:off x="5370166" y="2515048"/>
        <a:ext cx="1637071" cy="1637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1FEC8-52F8-4B5E-9C5F-AE16881A7731}">
      <dsp:nvSpPr>
        <dsp:cNvPr id="0" name=""/>
        <dsp:cNvSpPr/>
      </dsp:nvSpPr>
      <dsp:spPr>
        <a:xfrm rot="5400000">
          <a:off x="-150149" y="151855"/>
          <a:ext cx="1000996" cy="700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CA" sz="1900" kern="1200" dirty="0" smtClean="0"/>
            <a:t>S</a:t>
          </a:r>
          <a:endParaRPr lang="fr-CA" sz="1900" kern="1200" dirty="0"/>
        </a:p>
      </dsp:txBody>
      <dsp:txXfrm rot="-5400000">
        <a:off x="1" y="352055"/>
        <a:ext cx="700697" cy="300299"/>
      </dsp:txXfrm>
    </dsp:sp>
    <dsp:sp modelId="{4F03CE6B-FC46-455C-965A-23B46E6DFE6B}">
      <dsp:nvSpPr>
        <dsp:cNvPr id="0" name=""/>
        <dsp:cNvSpPr/>
      </dsp:nvSpPr>
      <dsp:spPr>
        <a:xfrm rot="5400000">
          <a:off x="5147887" y="-4445484"/>
          <a:ext cx="650647" cy="95450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smtClean="0"/>
            <a:t>Spécifique</a:t>
          </a:r>
          <a:endParaRPr lang="fr-CA" sz="1200" kern="1200" dirty="0"/>
        </a:p>
        <a:p>
          <a:pPr marL="228600" lvl="2" indent="-114300" algn="l" defTabSz="533400">
            <a:lnSpc>
              <a:spcPct val="90000"/>
            </a:lnSpc>
            <a:spcBef>
              <a:spcPct val="0"/>
            </a:spcBef>
            <a:spcAft>
              <a:spcPct val="15000"/>
            </a:spcAft>
            <a:buChar char="•"/>
          </a:pPr>
          <a:r>
            <a:rPr lang="fr-CA" sz="1200" kern="1200" dirty="0" smtClean="0"/>
            <a:t>Établir des attentes claires</a:t>
          </a:r>
          <a:endParaRPr lang="fr-CA" sz="1200" kern="1200" dirty="0"/>
        </a:p>
      </dsp:txBody>
      <dsp:txXfrm rot="-5400000">
        <a:off x="700697" y="33468"/>
        <a:ext cx="9513265" cy="587123"/>
      </dsp:txXfrm>
    </dsp:sp>
    <dsp:sp modelId="{4D1E90BB-605F-4E8D-B81F-94E7B9213388}">
      <dsp:nvSpPr>
        <dsp:cNvPr id="0" name=""/>
        <dsp:cNvSpPr/>
      </dsp:nvSpPr>
      <dsp:spPr>
        <a:xfrm rot="5400000">
          <a:off x="-150149" y="1034625"/>
          <a:ext cx="1000996" cy="700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CA" sz="1900" kern="1200" dirty="0" smtClean="0"/>
            <a:t>M</a:t>
          </a:r>
          <a:endParaRPr lang="fr-CA" sz="1900" kern="1200" dirty="0"/>
        </a:p>
      </dsp:txBody>
      <dsp:txXfrm rot="-5400000">
        <a:off x="1" y="1234825"/>
        <a:ext cx="700697" cy="300299"/>
      </dsp:txXfrm>
    </dsp:sp>
    <dsp:sp modelId="{E28107AF-0481-4047-88EE-F08E8AABA0D6}">
      <dsp:nvSpPr>
        <dsp:cNvPr id="0" name=""/>
        <dsp:cNvSpPr/>
      </dsp:nvSpPr>
      <dsp:spPr>
        <a:xfrm rot="5400000">
          <a:off x="5147887" y="-3562714"/>
          <a:ext cx="650647" cy="95450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smtClean="0"/>
            <a:t>Mesurable</a:t>
          </a:r>
          <a:endParaRPr lang="fr-CA" sz="1200" kern="1200" dirty="0"/>
        </a:p>
        <a:p>
          <a:pPr marL="228600" lvl="2" indent="-114300" algn="l" defTabSz="533400">
            <a:lnSpc>
              <a:spcPct val="90000"/>
            </a:lnSpc>
            <a:spcBef>
              <a:spcPct val="0"/>
            </a:spcBef>
            <a:spcAft>
              <a:spcPct val="15000"/>
            </a:spcAft>
            <a:buChar char="•"/>
          </a:pPr>
          <a:r>
            <a:rPr lang="fr-CA" sz="1200" kern="1200" dirty="0" smtClean="0"/>
            <a:t>Quelles sont le métriques, ex: </a:t>
          </a:r>
          <a:r>
            <a:rPr lang="fr-CA" sz="1200" kern="1200" dirty="0" err="1" smtClean="0"/>
            <a:t>nbr</a:t>
          </a:r>
          <a:r>
            <a:rPr lang="fr-CA" sz="1200" kern="1200" dirty="0" smtClean="0"/>
            <a:t> d’intervenants max/min, </a:t>
          </a:r>
          <a:r>
            <a:rPr lang="fr-CA" sz="1200" kern="1200" dirty="0" err="1" smtClean="0"/>
            <a:t>qté</a:t>
          </a:r>
          <a:r>
            <a:rPr lang="fr-CA" sz="1200" kern="1200" dirty="0" smtClean="0"/>
            <a:t> de matériel…</a:t>
          </a:r>
          <a:endParaRPr lang="fr-CA" sz="1200" kern="1200" dirty="0"/>
        </a:p>
      </dsp:txBody>
      <dsp:txXfrm rot="-5400000">
        <a:off x="700697" y="916238"/>
        <a:ext cx="9513265" cy="587123"/>
      </dsp:txXfrm>
    </dsp:sp>
    <dsp:sp modelId="{CF3304B7-45B7-4EB5-8B9E-C88D88F3C9E1}">
      <dsp:nvSpPr>
        <dsp:cNvPr id="0" name=""/>
        <dsp:cNvSpPr/>
      </dsp:nvSpPr>
      <dsp:spPr>
        <a:xfrm rot="5400000">
          <a:off x="-150149" y="1917395"/>
          <a:ext cx="1000996" cy="700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CA" sz="1900" kern="1200" dirty="0" smtClean="0"/>
            <a:t>A</a:t>
          </a:r>
          <a:endParaRPr lang="fr-CA" sz="1900" kern="1200" dirty="0"/>
        </a:p>
      </dsp:txBody>
      <dsp:txXfrm rot="-5400000">
        <a:off x="1" y="2117595"/>
        <a:ext cx="700697" cy="300299"/>
      </dsp:txXfrm>
    </dsp:sp>
    <dsp:sp modelId="{1E8C2AE0-9672-47B1-882D-A6B1C1664424}">
      <dsp:nvSpPr>
        <dsp:cNvPr id="0" name=""/>
        <dsp:cNvSpPr/>
      </dsp:nvSpPr>
      <dsp:spPr>
        <a:xfrm rot="5400000">
          <a:off x="5147887" y="-2679944"/>
          <a:ext cx="650647" cy="95450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smtClean="0"/>
            <a:t>Atteignable</a:t>
          </a:r>
          <a:endParaRPr lang="fr-CA" sz="1200" kern="1200" dirty="0"/>
        </a:p>
        <a:p>
          <a:pPr marL="228600" lvl="2" indent="-114300" algn="l" defTabSz="533400">
            <a:lnSpc>
              <a:spcPct val="90000"/>
            </a:lnSpc>
            <a:spcBef>
              <a:spcPct val="0"/>
            </a:spcBef>
            <a:spcAft>
              <a:spcPct val="15000"/>
            </a:spcAft>
            <a:buChar char="•"/>
          </a:pPr>
          <a:r>
            <a:rPr lang="fr-CA" sz="1200" kern="1200" dirty="0" smtClean="0"/>
            <a:t>A-t-on les ressources nécessaires?</a:t>
          </a:r>
          <a:endParaRPr lang="fr-CA" sz="1200" kern="1200" dirty="0"/>
        </a:p>
        <a:p>
          <a:pPr marL="228600" lvl="2" indent="-114300" algn="l" defTabSz="533400">
            <a:lnSpc>
              <a:spcPct val="90000"/>
            </a:lnSpc>
            <a:spcBef>
              <a:spcPct val="0"/>
            </a:spcBef>
            <a:spcAft>
              <a:spcPct val="15000"/>
            </a:spcAft>
            <a:buChar char="•"/>
          </a:pPr>
          <a:r>
            <a:rPr lang="fr-CA" sz="1200" kern="1200" dirty="0" smtClean="0"/>
            <a:t>Comment y arriverons-nous</a:t>
          </a:r>
          <a:endParaRPr lang="fr-CA" sz="1200" kern="1200" dirty="0"/>
        </a:p>
      </dsp:txBody>
      <dsp:txXfrm rot="-5400000">
        <a:off x="700697" y="1799008"/>
        <a:ext cx="9513265" cy="587123"/>
      </dsp:txXfrm>
    </dsp:sp>
    <dsp:sp modelId="{E6F09D90-4FE7-4651-AEFA-80EA251A9CF6}">
      <dsp:nvSpPr>
        <dsp:cNvPr id="0" name=""/>
        <dsp:cNvSpPr/>
      </dsp:nvSpPr>
      <dsp:spPr>
        <a:xfrm rot="5400000">
          <a:off x="-150149" y="2800165"/>
          <a:ext cx="1000996" cy="700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CA" sz="1900" kern="1200" dirty="0" smtClean="0"/>
            <a:t>R</a:t>
          </a:r>
          <a:endParaRPr lang="fr-CA" sz="1900" kern="1200" dirty="0"/>
        </a:p>
      </dsp:txBody>
      <dsp:txXfrm rot="-5400000">
        <a:off x="1" y="3000365"/>
        <a:ext cx="700697" cy="300299"/>
      </dsp:txXfrm>
    </dsp:sp>
    <dsp:sp modelId="{016EE832-B041-4654-A80B-C64328EDD4AE}">
      <dsp:nvSpPr>
        <dsp:cNvPr id="0" name=""/>
        <dsp:cNvSpPr/>
      </dsp:nvSpPr>
      <dsp:spPr>
        <a:xfrm rot="5400000">
          <a:off x="5147887" y="-1797174"/>
          <a:ext cx="650647" cy="95450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smtClean="0"/>
            <a:t>Responsable</a:t>
          </a:r>
          <a:endParaRPr lang="fr-CA" sz="1200" kern="1200" dirty="0"/>
        </a:p>
        <a:p>
          <a:pPr marL="228600" lvl="2" indent="-114300" algn="l" defTabSz="533400">
            <a:lnSpc>
              <a:spcPct val="90000"/>
            </a:lnSpc>
            <a:spcBef>
              <a:spcPct val="0"/>
            </a:spcBef>
            <a:spcAft>
              <a:spcPct val="15000"/>
            </a:spcAft>
            <a:buChar char="•"/>
          </a:pPr>
          <a:r>
            <a:rPr lang="fr-CA" sz="1200" kern="1200" dirty="0" smtClean="0"/>
            <a:t>Définir clairement qui sera responsable de quoi pour l’exécution du plan</a:t>
          </a:r>
          <a:endParaRPr lang="fr-CA" sz="1200" kern="1200" dirty="0"/>
        </a:p>
      </dsp:txBody>
      <dsp:txXfrm rot="-5400000">
        <a:off x="700697" y="2681778"/>
        <a:ext cx="9513265" cy="587123"/>
      </dsp:txXfrm>
    </dsp:sp>
    <dsp:sp modelId="{8A4921F5-4E98-456B-88B0-B40504E51D1C}">
      <dsp:nvSpPr>
        <dsp:cNvPr id="0" name=""/>
        <dsp:cNvSpPr/>
      </dsp:nvSpPr>
      <dsp:spPr>
        <a:xfrm rot="5400000">
          <a:off x="-150149" y="3682935"/>
          <a:ext cx="1000996" cy="700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CA" sz="1900" kern="1200" dirty="0" smtClean="0"/>
            <a:t>T</a:t>
          </a:r>
          <a:endParaRPr lang="fr-CA" sz="1900" kern="1200" dirty="0"/>
        </a:p>
      </dsp:txBody>
      <dsp:txXfrm rot="-5400000">
        <a:off x="1" y="3883135"/>
        <a:ext cx="700697" cy="300299"/>
      </dsp:txXfrm>
    </dsp:sp>
    <dsp:sp modelId="{7F71EB02-A0D2-4A06-B76F-1CB8BC7D2C76}">
      <dsp:nvSpPr>
        <dsp:cNvPr id="0" name=""/>
        <dsp:cNvSpPr/>
      </dsp:nvSpPr>
      <dsp:spPr>
        <a:xfrm rot="5400000">
          <a:off x="5147887" y="-914403"/>
          <a:ext cx="650647" cy="95450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kern="1200" dirty="0" smtClean="0"/>
            <a:t>Temporel</a:t>
          </a:r>
          <a:endParaRPr lang="fr-CA" sz="1200" kern="1200" dirty="0"/>
        </a:p>
        <a:p>
          <a:pPr marL="228600" lvl="2" indent="-114300" algn="l" defTabSz="533400">
            <a:lnSpc>
              <a:spcPct val="90000"/>
            </a:lnSpc>
            <a:spcBef>
              <a:spcPct val="0"/>
            </a:spcBef>
            <a:spcAft>
              <a:spcPct val="15000"/>
            </a:spcAft>
            <a:buChar char="•"/>
          </a:pPr>
          <a:r>
            <a:rPr lang="fr-CA" sz="1200" kern="1200" dirty="0" smtClean="0"/>
            <a:t>Cibler clairement quels sont les délais à respecter pour chaque étape du plan</a:t>
          </a:r>
          <a:endParaRPr lang="fr-CA" sz="1200" kern="1200" dirty="0"/>
        </a:p>
      </dsp:txBody>
      <dsp:txXfrm rot="-5400000">
        <a:off x="700697" y="3564549"/>
        <a:ext cx="9513265" cy="58712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34C57-1F80-064D-9E5C-4BD8F597C93F}" type="datetimeFigureOut">
              <a:rPr lang="en-US" smtClean="0"/>
              <a:t>4/19/17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03DD2-ECE1-6A49-B84C-66F9648D4BC2}" type="slidenum">
              <a:rPr lang="en-US" smtClean="0"/>
              <a:t>‹#›</a:t>
            </a:fld>
            <a:endParaRPr lang="en-US"/>
          </a:p>
        </p:txBody>
      </p:sp>
    </p:spTree>
    <p:extLst>
      <p:ext uri="{BB962C8B-B14F-4D97-AF65-F5344CB8AC3E}">
        <p14:creationId xmlns:p14="http://schemas.microsoft.com/office/powerpoint/2010/main" val="176900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CA" noProof="0" dirty="0" smtClean="0"/>
              <a:t>Tout</a:t>
            </a:r>
            <a:r>
              <a:rPr lang="fr-CA" baseline="0" noProof="0" dirty="0" smtClean="0"/>
              <a:t> d’abord le formateur se présente, Quel est son rôle, son implication avec les ONS et OPS, son expérience.</a:t>
            </a:r>
          </a:p>
          <a:p>
            <a:pPr>
              <a:spcBef>
                <a:spcPct val="0"/>
              </a:spcBef>
            </a:pPr>
            <a:endParaRPr lang="fr-CA" baseline="0" noProof="0" dirty="0" smtClean="0"/>
          </a:p>
          <a:p>
            <a:pPr>
              <a:spcBef>
                <a:spcPct val="0"/>
              </a:spcBef>
            </a:pPr>
            <a:r>
              <a:rPr lang="fr-CA" baseline="0" noProof="0" dirty="0" smtClean="0"/>
              <a:t>Ensuite on veut connaître les participants et que les participants se connaissent donc faire le tour avec les questions ci-haut</a:t>
            </a:r>
          </a:p>
          <a:p>
            <a:pPr>
              <a:spcBef>
                <a:spcPct val="0"/>
              </a:spcBef>
            </a:pPr>
            <a:endParaRPr lang="fr-CA" baseline="0" noProof="0" dirty="0" smtClean="0"/>
          </a:p>
          <a:p>
            <a:pPr>
              <a:spcBef>
                <a:spcPct val="0"/>
              </a:spcBef>
            </a:pPr>
            <a:r>
              <a:rPr lang="fr-CA" baseline="0" noProof="0" dirty="0" smtClean="0"/>
              <a:t>Retenir les mauvaises expérience pour une activité plus tard sur la façon de gérer les situations et de prendre des décisions</a:t>
            </a:r>
          </a:p>
          <a:p>
            <a:pPr>
              <a:spcBef>
                <a:spcPct val="0"/>
              </a:spcBef>
            </a:pPr>
            <a:endParaRPr lang="fr-CA" baseline="0" noProof="0" dirty="0" smtClean="0"/>
          </a:p>
          <a:p>
            <a:pPr>
              <a:spcBef>
                <a:spcPct val="0"/>
              </a:spcBef>
            </a:pPr>
            <a:r>
              <a:rPr lang="fr-CA" baseline="0" noProof="0" dirty="0" smtClean="0"/>
              <a:t>10 minutes</a:t>
            </a:r>
            <a:endParaRPr lang="fr-CA" noProof="0"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a:t>
            </a:fld>
            <a:endParaRPr lang="en-US"/>
          </a:p>
        </p:txBody>
      </p:sp>
    </p:spTree>
    <p:extLst>
      <p:ext uri="{BB962C8B-B14F-4D97-AF65-F5344CB8AC3E}">
        <p14:creationId xmlns:p14="http://schemas.microsoft.com/office/powerpoint/2010/main" val="188233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dirty="0" smtClean="0"/>
              <a:t>Maintenant que nous connaissons nos gens,</a:t>
            </a:r>
            <a:r>
              <a:rPr lang="fr-FR" baseline="0" dirty="0" smtClean="0"/>
              <a:t> à quoi cela nous servira-t-il?</a:t>
            </a:r>
          </a:p>
          <a:p>
            <a:pPr>
              <a:spcBef>
                <a:spcPct val="0"/>
              </a:spcBef>
            </a:pPr>
            <a:endParaRPr lang="fr-FR" baseline="0" dirty="0" smtClean="0"/>
          </a:p>
          <a:p>
            <a:pPr>
              <a:spcBef>
                <a:spcPct val="0"/>
              </a:spcBef>
            </a:pPr>
            <a:r>
              <a:rPr lang="fr-FR" dirty="0" smtClean="0"/>
              <a:t>L’engagement est le but ultime pour obtenir</a:t>
            </a:r>
            <a:r>
              <a:rPr lang="fr-FR" baseline="0" dirty="0" smtClean="0"/>
              <a:t> une bonne rétention des bénévoles d’événements en événements, d’années en années. Il est donc le centre, le cœur de l’organisation</a:t>
            </a:r>
          </a:p>
          <a:p>
            <a:pPr>
              <a:spcBef>
                <a:spcPct val="0"/>
              </a:spcBef>
            </a:pPr>
            <a:endParaRPr lang="fr-FR" baseline="0" dirty="0" smtClean="0"/>
          </a:p>
          <a:p>
            <a:pPr>
              <a:spcBef>
                <a:spcPct val="0"/>
              </a:spcBef>
            </a:pPr>
            <a:r>
              <a:rPr lang="fr-FR" baseline="0" dirty="0" smtClean="0"/>
              <a:t>Pour avoir des gens engagés il faut qu’ils aient confiance en l’organisation et en son/ses leader(s). Un leader qui se doit d’être juste, intègre et qui favorise le développement de chacun.</a:t>
            </a:r>
          </a:p>
          <a:p>
            <a:pPr>
              <a:spcBef>
                <a:spcPct val="0"/>
              </a:spcBef>
            </a:pPr>
            <a:endParaRPr lang="fr-FR" baseline="0" dirty="0" smtClean="0"/>
          </a:p>
          <a:p>
            <a:pPr>
              <a:spcBef>
                <a:spcPct val="0"/>
              </a:spcBef>
            </a:pPr>
            <a:r>
              <a:rPr lang="fr-FR" baseline="0" dirty="0" smtClean="0"/>
              <a:t>Il devient donc important pour garder cette culture de confiance d’offrir la formation appropriée aux bonnes personnes et de réviser régulièrement les 4 cases pour assurer la motivation des individus de l’équipe et maintenir un rendement efficace.</a:t>
            </a:r>
          </a:p>
          <a:p>
            <a:pPr>
              <a:spcBef>
                <a:spcPct val="0"/>
              </a:spcBef>
            </a:pPr>
            <a:endParaRPr lang="fr-FR" baseline="0" dirty="0" smtClean="0"/>
          </a:p>
          <a:p>
            <a:pPr>
              <a:spcBef>
                <a:spcPct val="0"/>
              </a:spcBef>
            </a:pPr>
            <a:r>
              <a:rPr lang="fr-FR" baseline="0" dirty="0" smtClean="0"/>
              <a:t>Comment allons nous adapter notre leadership? Allons voir le prochain exercice.</a:t>
            </a: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Le leadership situationnel c’est d’appliquer la citation précédente, savoir à quel moment et avec qui agir en tant que guide, en tant que pédagogue, en tant que stimulateur d’action ou en tant que délégateur.</a:t>
            </a:r>
          </a:p>
          <a:p>
            <a:endParaRPr lang="fr-CA" dirty="0" smtClean="0"/>
          </a:p>
          <a:p>
            <a:r>
              <a:rPr lang="fr-CA" dirty="0" smtClean="0"/>
              <a:t>Il</a:t>
            </a:r>
            <a:r>
              <a:rPr lang="fr-CA" baseline="0" dirty="0" smtClean="0"/>
              <a:t> faut connaître le niveau de maturité et d’implication de chacun dans l’organisation pour commencer du bon pied</a:t>
            </a:r>
          </a:p>
          <a:p>
            <a:endParaRPr lang="fr-CA" baseline="0" dirty="0" smtClean="0"/>
          </a:p>
          <a:p>
            <a:r>
              <a:rPr lang="fr-CA" baseline="0" dirty="0" smtClean="0"/>
              <a:t>Introduire les 4 sphères du leadership situationnel: Classer les gens selon leur niveau de maturité: Débutant, Débutant avancé, Contributeur régulier et maître professionnel</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13</a:t>
            </a:fld>
            <a:endParaRPr lang="en-US"/>
          </a:p>
        </p:txBody>
      </p:sp>
    </p:spTree>
    <p:extLst>
      <p:ext uri="{BB962C8B-B14F-4D97-AF65-F5344CB8AC3E}">
        <p14:creationId xmlns:p14="http://schemas.microsoft.com/office/powerpoint/2010/main" val="5852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Maintenant que nous connaissons les caractéristiques de notre équipe, reprenons l’exercice #1 et décelons quels</a:t>
            </a:r>
            <a:r>
              <a:rPr lang="fr-CA" baseline="0" dirty="0" smtClean="0"/>
              <a:t> sont les besoins en encadrement de chacun des cadrans pour assurer une continuité dans leur développement et stimuler leur engagement envers notre organisation. C’est-à-dire quels comportements devons-</a:t>
            </a:r>
            <a:r>
              <a:rPr lang="fr-CA" b="1" baseline="0" dirty="0" smtClean="0"/>
              <a:t>nous </a:t>
            </a:r>
            <a:r>
              <a:rPr lang="fr-CA" b="0" baseline="0" dirty="0" smtClean="0"/>
              <a:t>avoir envers ces gens</a:t>
            </a:r>
            <a:endParaRPr lang="fr-CA" b="1" baseline="0" dirty="0" smtClean="0"/>
          </a:p>
          <a:p>
            <a:endParaRPr lang="fr-CA" baseline="0" dirty="0" smtClean="0"/>
          </a:p>
          <a:p>
            <a:r>
              <a:rPr lang="fr-CA" baseline="0" dirty="0" smtClean="0"/>
              <a:t>Reprendre les mêmes équipes et attitrer une autre case à chacune d’entre elles. Donner 15 minutes aux équipes pour en discuter, tirer des conclusions et écrire les idées</a:t>
            </a:r>
          </a:p>
          <a:p>
            <a:endParaRPr lang="fr-CA" baseline="0" dirty="0" smtClean="0"/>
          </a:p>
          <a:p>
            <a:r>
              <a:rPr lang="fr-CA" baseline="0" dirty="0" smtClean="0"/>
              <a:t>Pour le débutant:</a:t>
            </a:r>
          </a:p>
          <a:p>
            <a:pPr>
              <a:spcBef>
                <a:spcPct val="0"/>
              </a:spcBef>
            </a:pPr>
            <a:r>
              <a:rPr lang="fr-FR" baseline="0" dirty="0" smtClean="0"/>
              <a:t>+ important: exemples concrets, rétroaction fréquente, le quoi et le comment, Ex: enfant de 2 ans pourquoi, il est important de ne pas se lasser du pourquoi pour assurer une compréhension de sa part et de le faire sentir important et impliqué (officiel niveau 1)</a:t>
            </a:r>
          </a:p>
          <a:p>
            <a:pPr>
              <a:spcBef>
                <a:spcPct val="0"/>
              </a:spcBef>
            </a:pPr>
            <a:r>
              <a:rPr lang="fr-FR" baseline="0" dirty="0" smtClean="0"/>
              <a:t>Très axé sur la tâche pour assurer la </a:t>
            </a:r>
            <a:r>
              <a:rPr lang="fr-FR" baseline="0" dirty="0" err="1" smtClean="0"/>
              <a:t>cmpréhension</a:t>
            </a:r>
            <a:r>
              <a:rPr lang="fr-FR" baseline="0" dirty="0" smtClean="0"/>
              <a:t>.</a:t>
            </a:r>
          </a:p>
          <a:p>
            <a:pPr>
              <a:spcBef>
                <a:spcPct val="0"/>
              </a:spcBef>
            </a:pPr>
            <a:endParaRPr lang="fr-FR" baseline="0" dirty="0" smtClean="0"/>
          </a:p>
          <a:p>
            <a:pPr>
              <a:spcBef>
                <a:spcPct val="0"/>
              </a:spcBef>
            </a:pPr>
            <a:r>
              <a:rPr lang="fr-FR" baseline="0" dirty="0" smtClean="0"/>
              <a:t>Débutant avancé: </a:t>
            </a:r>
          </a:p>
          <a:p>
            <a:pPr>
              <a:spcBef>
                <a:spcPct val="0"/>
              </a:spcBef>
            </a:pPr>
            <a:r>
              <a:rPr lang="fr-FR" baseline="0" dirty="0" smtClean="0"/>
              <a:t>Ils en ont vu d’autres, ils ne prennent pas l’entière responsabilité du projet car ils ne comprennent pas bien tous les </a:t>
            </a:r>
            <a:r>
              <a:rPr lang="fr-FR" baseline="0" dirty="0" err="1" smtClean="0"/>
              <a:t>systemes</a:t>
            </a:r>
            <a:r>
              <a:rPr lang="fr-FR" baseline="0" dirty="0" smtClean="0"/>
              <a:t> en place encore. Il faut les encourager à continuer leur développement, leur fournir de l’info, leur montrer des trucs et le laisser faire des erreurs, mais le rattraper rapidement pour ne pas le blaser. L’encourager à poursuivre ses formation, le diriger vers le niveau 2 pour améliorer sa compréhension.</a:t>
            </a:r>
          </a:p>
          <a:p>
            <a:pPr>
              <a:spcBef>
                <a:spcPct val="0"/>
              </a:spcBef>
            </a:pPr>
            <a:r>
              <a:rPr lang="fr-FR" baseline="0" dirty="0" smtClean="0"/>
              <a:t>Vous serez très axé sur la relation afin de le mettre en confiance</a:t>
            </a:r>
          </a:p>
          <a:p>
            <a:pPr>
              <a:spcBef>
                <a:spcPct val="0"/>
              </a:spcBef>
            </a:pPr>
            <a:endParaRPr lang="fr-FR" baseline="0" dirty="0" smtClean="0"/>
          </a:p>
          <a:p>
            <a:pPr>
              <a:spcBef>
                <a:spcPct val="0"/>
              </a:spcBef>
            </a:pPr>
            <a:r>
              <a:rPr lang="fr-FR" baseline="0" dirty="0" smtClean="0"/>
              <a:t>Contributeur régulier:</a:t>
            </a:r>
          </a:p>
          <a:p>
            <a:pPr>
              <a:spcBef>
                <a:spcPct val="0"/>
              </a:spcBef>
            </a:pPr>
            <a:r>
              <a:rPr lang="fr-FR" baseline="0" dirty="0" smtClean="0"/>
              <a:t>Il </a:t>
            </a:r>
            <a:r>
              <a:rPr lang="fr-FR" baseline="0" dirty="0" err="1" smtClean="0"/>
              <a:t>contribe</a:t>
            </a:r>
            <a:r>
              <a:rPr lang="fr-FR" baseline="0" dirty="0" smtClean="0"/>
              <a:t> depuis plusieurs années, connaît bien le système en place et les rôles et responsabilités des différents postes. Souvent un officiel de niveau 2. On le soutien en lui confiant des rôles faciles à gérer, on lui fourni les outils </a:t>
            </a:r>
            <a:r>
              <a:rPr lang="fr-FR" baseline="0" dirty="0" err="1" smtClean="0"/>
              <a:t>nécéssaires</a:t>
            </a:r>
            <a:r>
              <a:rPr lang="fr-FR" baseline="0" dirty="0" smtClean="0"/>
              <a:t> à la réalisation de sa tâche. Ex responsable de l’équipement, des bénévoles en lui fournissant des outils que nous verrons plus tard. Il sera un </a:t>
            </a:r>
            <a:r>
              <a:rPr lang="fr-FR" baseline="0" dirty="0" err="1" smtClean="0"/>
              <a:t>offciel</a:t>
            </a:r>
            <a:r>
              <a:rPr lang="fr-FR" baseline="0" dirty="0" smtClean="0"/>
              <a:t> </a:t>
            </a:r>
            <a:r>
              <a:rPr lang="fr-FR" baseline="0" dirty="0" err="1" smtClean="0"/>
              <a:t>niv</a:t>
            </a:r>
            <a:r>
              <a:rPr lang="fr-FR" baseline="0" dirty="0" smtClean="0"/>
              <a:t> 2 et vous pourrez le diriger vers le niveau 3</a:t>
            </a:r>
          </a:p>
          <a:p>
            <a:pPr>
              <a:spcBef>
                <a:spcPct val="0"/>
              </a:spcBef>
            </a:pPr>
            <a:r>
              <a:rPr lang="fr-FR" baseline="0" dirty="0" smtClean="0"/>
              <a:t> Peut-être certains d’</a:t>
            </a:r>
            <a:r>
              <a:rPr lang="fr-FR" baseline="0" dirty="0" err="1" smtClean="0"/>
              <a:t>entre-vous</a:t>
            </a:r>
            <a:r>
              <a:rPr lang="fr-FR" baseline="0" dirty="0" smtClean="0"/>
              <a:t> aujourd’hui? Vous serez axé sur la relation et sur la tâche quand et si l’occasion se présente.</a:t>
            </a:r>
          </a:p>
          <a:p>
            <a:pPr>
              <a:spcBef>
                <a:spcPct val="0"/>
              </a:spcBef>
            </a:pPr>
            <a:endParaRPr lang="fr-FR" baseline="0" dirty="0" smtClean="0"/>
          </a:p>
          <a:p>
            <a:pPr>
              <a:spcBef>
                <a:spcPct val="0"/>
              </a:spcBef>
            </a:pPr>
            <a:r>
              <a:rPr lang="fr-FR" baseline="0" dirty="0" smtClean="0"/>
              <a:t>Maître professionnel: idéalement il suivra ou aura suivi son niveau 3 et sera peut-être dirigé vers DT, COURSE BUILDER…..</a:t>
            </a:r>
          </a:p>
          <a:p>
            <a:pPr>
              <a:spcBef>
                <a:spcPct val="0"/>
              </a:spcBef>
            </a:pPr>
            <a:r>
              <a:rPr lang="fr-FR" baseline="0" dirty="0" smtClean="0"/>
              <a:t>Ils ont une maîtrise d’un aspect en particulier, connaissent leur force et leur valeur dans l’équipe et dans la réussite du projet. Ils seront vos chefs de départements. Vos mentors au sein du groupe et surtout en leur donnant des défis à la </a:t>
            </a:r>
            <a:r>
              <a:rPr lang="fr-FR" baseline="0" dirty="0" err="1" smtClean="0"/>
              <a:t>heuteur</a:t>
            </a:r>
            <a:r>
              <a:rPr lang="fr-FR" baseline="0" dirty="0" smtClean="0"/>
              <a:t> de leur compétences, ils deviendront des leaders positifs. En tant que leader votre relation avec eux sera très axé sur la relation et sporadiquement sur la tâche</a:t>
            </a:r>
          </a:p>
          <a:p>
            <a:pPr>
              <a:spcBef>
                <a:spcPct val="0"/>
              </a:spcBef>
            </a:pPr>
            <a:r>
              <a:rPr lang="fr-FR" baseline="0" dirty="0" smtClean="0"/>
              <a:t>Un coup de fil de temps en temps pour savoir comment ça se passe, quels sont ses besoins de votre part</a:t>
            </a:r>
          </a:p>
          <a:p>
            <a:pPr>
              <a:spcBef>
                <a:spcPct val="0"/>
              </a:spcBef>
            </a:pPr>
            <a:endParaRPr lang="fr-FR" baseline="0" dirty="0" smtClean="0"/>
          </a:p>
          <a:p>
            <a:pPr>
              <a:spcBef>
                <a:spcPct val="0"/>
              </a:spcBef>
            </a:pPr>
            <a:endParaRPr lang="fr-FR" baseline="0" dirty="0" smtClean="0"/>
          </a:p>
          <a:p>
            <a:pPr>
              <a:spcBef>
                <a:spcPct val="0"/>
              </a:spcBef>
            </a:pPr>
            <a:endParaRPr lang="fr-FR" baseline="0" dirty="0" smtClean="0"/>
          </a:p>
          <a:p>
            <a:pPr>
              <a:spcBef>
                <a:spcPct val="0"/>
              </a:spcBef>
            </a:pPr>
            <a:r>
              <a:rPr lang="fr-FR" baseline="0" dirty="0" smtClean="0"/>
              <a:t>Contributeur régulier</a:t>
            </a:r>
          </a:p>
          <a:p>
            <a:pPr>
              <a:spcBef>
                <a:spcPct val="0"/>
              </a:spcBef>
            </a:pPr>
            <a:endParaRPr lang="fr-FR" baseline="0" dirty="0" smtClean="0"/>
          </a:p>
          <a:p>
            <a:pPr>
              <a:spcBef>
                <a:spcPct val="0"/>
              </a:spcBef>
            </a:pPr>
            <a:r>
              <a:rPr lang="fr-FR" baseline="0" dirty="0" smtClean="0"/>
              <a:t>Élaborer un plan étape par étape. Exemple de SOP. Prendre un rôle et ses responsabilité et montrer comment l’expliquer &lt;a un nouveau</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Le leadership situationnel c’est d’appliquer la citation précédente, savoir à quel moment et avec qui agir en tant que guide, en tant que pédagogue, en tant que stimulateur d’action ou en tant que délégateur.</a:t>
            </a:r>
          </a:p>
          <a:p>
            <a:endParaRPr lang="fr-CA" dirty="0" smtClean="0"/>
          </a:p>
          <a:p>
            <a:r>
              <a:rPr lang="fr-CA" dirty="0" smtClean="0"/>
              <a:t>Il</a:t>
            </a:r>
            <a:r>
              <a:rPr lang="fr-CA" baseline="0" dirty="0" smtClean="0"/>
              <a:t> faut connaître le niveau de maturité et d’implication de chacun dans l’organisation pour commencer du bon pied</a:t>
            </a:r>
          </a:p>
          <a:p>
            <a:endParaRPr lang="fr-CA" baseline="0" dirty="0" smtClean="0"/>
          </a:p>
          <a:p>
            <a:r>
              <a:rPr lang="fr-CA" baseline="0" dirty="0" smtClean="0"/>
              <a:t>Introduire les 4 sphères du leadership situationnel: Classer les gens selon leur niveau de maturité: Débutant, Débutant avancé, Contributeur régulier et maître professionnel</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14</a:t>
            </a:fld>
            <a:endParaRPr lang="en-US"/>
          </a:p>
        </p:txBody>
      </p:sp>
    </p:spTree>
    <p:extLst>
      <p:ext uri="{BB962C8B-B14F-4D97-AF65-F5344CB8AC3E}">
        <p14:creationId xmlns:p14="http://schemas.microsoft.com/office/powerpoint/2010/main" val="160590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Maintenant que nous</a:t>
            </a:r>
            <a:r>
              <a:rPr lang="fr-CA" baseline="0" dirty="0" smtClean="0"/>
              <a:t> connaissons bien les traits de caractère et les besoins en encadrement de nos intervenants, penchons nous sur un concept qu’il faut toujours garder en vue.</a:t>
            </a:r>
          </a:p>
          <a:p>
            <a:endParaRPr lang="fr-CA" baseline="0" dirty="0" smtClean="0"/>
          </a:p>
          <a:p>
            <a:r>
              <a:rPr lang="fr-CA" baseline="0" dirty="0" smtClean="0"/>
              <a:t>Que vous disent ces images?</a:t>
            </a:r>
          </a:p>
          <a:p>
            <a:r>
              <a:rPr lang="fr-CA" baseline="0" dirty="0" smtClean="0"/>
              <a:t>Compétence:</a:t>
            </a:r>
          </a:p>
          <a:p>
            <a:endParaRPr lang="fr-CA" baseline="0" dirty="0" smtClean="0"/>
          </a:p>
          <a:p>
            <a:r>
              <a:rPr lang="fr-CA" baseline="0" dirty="0" smtClean="0"/>
              <a:t>engagement</a:t>
            </a:r>
          </a:p>
          <a:p>
            <a:endParaRPr lang="fr-CA" baseline="0" dirty="0" smtClean="0"/>
          </a:p>
          <a:p>
            <a:r>
              <a:rPr lang="fr-CA" baseline="0" dirty="0" smtClean="0"/>
              <a:t>exécution</a:t>
            </a:r>
          </a:p>
          <a:p>
            <a:endParaRPr lang="fr-CA" baseline="0" dirty="0" smtClean="0"/>
          </a:p>
          <a:p>
            <a:r>
              <a:rPr lang="fr-CA" baseline="0" dirty="0" smtClean="0"/>
              <a:t>Lorsqu’on demande à une personne d’effectuer une tâche il faut toujours se poser la question: A-t-elle les capacités mentales et les connaissances pour y arriver. A-t-elle l’envie et le cœur. Dispose-t-elle des outils nécessaires à la réalisation de la tâche (physiquement ou matériellement)</a:t>
            </a:r>
          </a:p>
          <a:p>
            <a:endParaRPr lang="fr-CA" baseline="0" dirty="0" smtClean="0"/>
          </a:p>
          <a:p>
            <a:r>
              <a:rPr lang="fr-CA" baseline="0" dirty="0" smtClean="0"/>
              <a:t>On applique ce concept afin de s’assurer d’offrir l’encadrement et les ressources nécessaire à la réalisation de l’objectif commun. Vous pouvez vous poser cette question vous-même pour vous assurer que vous ne manquez pas de ressource et cibler exactement où se situe votre manque s’il y en a un.</a:t>
            </a:r>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15</a:t>
            </a:fld>
            <a:endParaRPr lang="en-US"/>
          </a:p>
        </p:txBody>
      </p:sp>
    </p:spTree>
    <p:extLst>
      <p:ext uri="{BB962C8B-B14F-4D97-AF65-F5344CB8AC3E}">
        <p14:creationId xmlns:p14="http://schemas.microsoft.com/office/powerpoint/2010/main" val="85531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ct val="0"/>
              </a:spcBef>
              <a:buNone/>
            </a:pPr>
            <a:r>
              <a:rPr lang="fr-CA" sz="1200" dirty="0" smtClean="0"/>
              <a:t>De</a:t>
            </a:r>
            <a:r>
              <a:rPr lang="fr-CA" sz="1200" baseline="0" dirty="0" smtClean="0"/>
              <a:t> cette </a:t>
            </a:r>
            <a:r>
              <a:rPr lang="fr-CA" sz="1200" baseline="0" dirty="0" err="1" smtClean="0"/>
              <a:t>fçon</a:t>
            </a:r>
            <a:r>
              <a:rPr lang="fr-CA" sz="1200" baseline="0" dirty="0" smtClean="0"/>
              <a:t>, vous serez en mesure de</a:t>
            </a:r>
            <a:r>
              <a:rPr lang="fr-CA" sz="1200" dirty="0" smtClean="0"/>
              <a:t>:</a:t>
            </a:r>
          </a:p>
          <a:p>
            <a:pPr marL="514350" indent="-514350">
              <a:spcBef>
                <a:spcPct val="0"/>
              </a:spcBef>
              <a:buNone/>
            </a:pPr>
            <a:r>
              <a:rPr lang="fr-CA" sz="1200" dirty="0" smtClean="0"/>
              <a:t>-	Influencer les autres dans la mesure où il gagne leur confiance. </a:t>
            </a:r>
          </a:p>
          <a:p>
            <a:pPr marL="514350" indent="-514350">
              <a:spcBef>
                <a:spcPct val="0"/>
              </a:spcBef>
              <a:buNone/>
            </a:pPr>
            <a:r>
              <a:rPr lang="fr-CA" sz="1200" dirty="0" smtClean="0"/>
              <a:t>-	Faire confiance à son groupe car il a su développer l’autonomie de chacun des membres.</a:t>
            </a:r>
          </a:p>
          <a:p>
            <a:pPr marL="514350" indent="-514350">
              <a:spcBef>
                <a:spcPct val="0"/>
              </a:spcBef>
              <a:buFontTx/>
              <a:buChar char="-"/>
            </a:pPr>
            <a:r>
              <a:rPr lang="fr-CA" sz="1200" dirty="0" smtClean="0"/>
              <a:t>Déceler les forces et faiblesses de son entourage et les mobiliser autour d’un objectif commun.</a:t>
            </a:r>
          </a:p>
          <a:p>
            <a:pPr marL="514350" indent="-514350">
              <a:spcBef>
                <a:spcPct val="0"/>
              </a:spcBef>
              <a:buFontTx/>
              <a:buChar char="-"/>
            </a:pPr>
            <a:r>
              <a:rPr lang="fr-CA" sz="1200" dirty="0" smtClean="0"/>
              <a:t>Communiquer efficacement.</a:t>
            </a:r>
          </a:p>
          <a:p>
            <a:pPr marL="514350" indent="-514350">
              <a:spcBef>
                <a:spcPct val="0"/>
              </a:spcBef>
              <a:buFontTx/>
              <a:buChar char="-"/>
            </a:pPr>
            <a:r>
              <a:rPr lang="fr-CA" sz="1200" dirty="0" smtClean="0"/>
              <a:t>Voir du positivisme pour </a:t>
            </a:r>
            <a:r>
              <a:rPr lang="fr-CA" sz="1200" dirty="0" err="1" smtClean="0"/>
              <a:t>focuser</a:t>
            </a:r>
            <a:r>
              <a:rPr lang="fr-CA" sz="1200" dirty="0" smtClean="0"/>
              <a:t> sur l’importance de ce que les gens peuvent amener plutôt que sur leurs défauts</a:t>
            </a:r>
          </a:p>
          <a:p>
            <a:pPr marL="514350" indent="-514350">
              <a:spcBef>
                <a:spcPct val="0"/>
              </a:spcBef>
              <a:buFontTx/>
              <a:buChar char="-"/>
            </a:pPr>
            <a:endParaRPr lang="fr-CA" sz="1200" dirty="0" smtClean="0"/>
          </a:p>
          <a:p>
            <a:pPr marL="0" indent="0">
              <a:spcBef>
                <a:spcPct val="0"/>
              </a:spcBef>
              <a:buFontTx/>
              <a:buNone/>
            </a:pPr>
            <a:r>
              <a:rPr lang="fr-CA" sz="1200" dirty="0" smtClean="0"/>
              <a:t>Reprenons la situation</a:t>
            </a:r>
            <a:r>
              <a:rPr lang="fr-CA" sz="1200" baseline="0" dirty="0" smtClean="0"/>
              <a:t> défavorable du début, choisissez en une par équipe et tentez d’identifier la source du conflit et de voir comment on aurait pu éviter la situation si on avait appliquer le principe de leadership situationnel.</a:t>
            </a:r>
            <a:endParaRPr lang="fr-CA" sz="1200"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16</a:t>
            </a:fld>
            <a:endParaRPr lang="en-US"/>
          </a:p>
        </p:txBody>
      </p:sp>
    </p:spTree>
    <p:extLst>
      <p:ext uri="{BB962C8B-B14F-4D97-AF65-F5344CB8AC3E}">
        <p14:creationId xmlns:p14="http://schemas.microsoft.com/office/powerpoint/2010/main" val="34145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Dans cette partie de la formation nous verrons comment organiser un</a:t>
            </a:r>
            <a:r>
              <a:rPr lang="fr-FR" baseline="0" dirty="0" smtClean="0"/>
              <a:t> événement au fil des rencontres.</a:t>
            </a:r>
          </a:p>
          <a:p>
            <a:endParaRPr lang="fr-FR" baseline="0" dirty="0" smtClean="0"/>
          </a:p>
          <a:p>
            <a:r>
              <a:rPr lang="fr-FR" baseline="0" dirty="0" smtClean="0"/>
              <a:t>Tout d’abord </a:t>
            </a:r>
            <a:r>
              <a:rPr lang="fr-FR" baseline="0" dirty="0" err="1" smtClean="0"/>
              <a:t>jettons</a:t>
            </a:r>
            <a:r>
              <a:rPr lang="fr-FR" baseline="0" dirty="0" smtClean="0"/>
              <a:t> un œil sur la gestion efficace d’une réunion. Toujours avoir un objectif SMART en tête.</a:t>
            </a:r>
            <a:endParaRPr lang="fr-FR"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17</a:t>
            </a:fld>
            <a:endParaRPr lang="en-US"/>
          </a:p>
        </p:txBody>
      </p:sp>
    </p:spTree>
    <p:extLst>
      <p:ext uri="{BB962C8B-B14F-4D97-AF65-F5344CB8AC3E}">
        <p14:creationId xmlns:p14="http://schemas.microsoft.com/office/powerpoint/2010/main" val="93765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Ceci vous</a:t>
            </a:r>
            <a:r>
              <a:rPr lang="fr-FR" baseline="0" dirty="0" smtClean="0"/>
              <a:t> sera utile pour chacune de vos rencontres.</a:t>
            </a:r>
          </a:p>
          <a:p>
            <a:endParaRPr lang="fr-FR" baseline="0" dirty="0" smtClean="0"/>
          </a:p>
          <a:p>
            <a:r>
              <a:rPr lang="fr-FR" baseline="0" dirty="0" smtClean="0"/>
              <a:t>Il faut savoir que le SMART peut être utilisé à Différentes échelles. On établit un plan SMART pour le projet en général et par la suite chaque réunion à son propre plan et chaque chef de département doit se faire un plan pour atteindre ses objectifs. Il s’agit d’un principe simple, mais très utile et quasi infaillible.</a:t>
            </a:r>
          </a:p>
          <a:p>
            <a:endParaRPr lang="fr-FR" baseline="0" dirty="0" smtClean="0"/>
          </a:p>
          <a:p>
            <a:r>
              <a:rPr lang="fr-FR" baseline="0" dirty="0" smtClean="0"/>
              <a:t>Maintenant Passons à l’action. Prenons exemple sur un événement durant lequel l’un d’entre vous a pris part à l’organisation.</a:t>
            </a:r>
            <a:endParaRPr lang="fr-FR" dirty="0"/>
          </a:p>
        </p:txBody>
      </p:sp>
      <p:sp>
        <p:nvSpPr>
          <p:cNvPr id="4" name="Slide Number Placeholder 3"/>
          <p:cNvSpPr>
            <a:spLocks noGrp="1"/>
          </p:cNvSpPr>
          <p:nvPr>
            <p:ph type="sldNum" sz="quarter" idx="10"/>
          </p:nvPr>
        </p:nvSpPr>
        <p:spPr/>
        <p:txBody>
          <a:bodyPr/>
          <a:lstStyle/>
          <a:p>
            <a:fld id="{35603DD2-ECE1-6A49-B84C-66F9648D4BC2}" type="slidenum">
              <a:rPr lang="en-US" smtClean="0"/>
              <a:t>18</a:t>
            </a:fld>
            <a:endParaRPr lang="en-US"/>
          </a:p>
        </p:txBody>
      </p:sp>
    </p:spTree>
    <p:extLst>
      <p:ext uri="{BB962C8B-B14F-4D97-AF65-F5344CB8AC3E}">
        <p14:creationId xmlns:p14="http://schemas.microsoft.com/office/powerpoint/2010/main" val="202949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À</a:t>
            </a:r>
            <a:r>
              <a:rPr lang="fr-CA" baseline="0" dirty="0" smtClean="0"/>
              <a:t> cette étape, montrer la documentation concernant le processus pour l’application pour une coupe canada et le processus provincial. </a:t>
            </a:r>
          </a:p>
          <a:p>
            <a:endParaRPr lang="fr-CA" baseline="0" dirty="0" smtClean="0"/>
          </a:p>
          <a:p>
            <a:r>
              <a:rPr lang="fr-CA" baseline="0" dirty="0" smtClean="0"/>
              <a:t>Dans le guide du formateur ainsi que dans les annexes du cahier du participant, vous trouverez un exemple de procédure pour les provinciales et événements spéciaux du Québec</a:t>
            </a:r>
          </a:p>
        </p:txBody>
      </p:sp>
      <p:sp>
        <p:nvSpPr>
          <p:cNvPr id="4" name="Slide Number Placeholder 3"/>
          <p:cNvSpPr>
            <a:spLocks noGrp="1"/>
          </p:cNvSpPr>
          <p:nvPr>
            <p:ph type="sldNum" sz="quarter" idx="10"/>
          </p:nvPr>
        </p:nvSpPr>
        <p:spPr/>
        <p:txBody>
          <a:bodyPr/>
          <a:lstStyle/>
          <a:p>
            <a:fld id="{35603DD2-ECE1-6A49-B84C-66F9648D4BC2}" type="slidenum">
              <a:rPr lang="en-US" smtClean="0"/>
              <a:t>19</a:t>
            </a:fld>
            <a:endParaRPr lang="en-US"/>
          </a:p>
        </p:txBody>
      </p:sp>
    </p:spTree>
    <p:extLst>
      <p:ext uri="{BB962C8B-B14F-4D97-AF65-F5344CB8AC3E}">
        <p14:creationId xmlns:p14="http://schemas.microsoft.com/office/powerpoint/2010/main" val="23636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À</a:t>
            </a:r>
            <a:r>
              <a:rPr lang="fr-CA" baseline="0" dirty="0" smtClean="0"/>
              <a:t> cette étape, il s’agit de connaitre les détails qui serviront de charpente à l’événement afin de présenter le projet dans son ensemble lors de la première réunion officielle et pouvoir déléguer la finition aux personnes clés de l’organisation.</a:t>
            </a:r>
          </a:p>
          <a:p>
            <a:endParaRPr lang="fr-CA" baseline="0" dirty="0" smtClean="0"/>
          </a:p>
          <a:p>
            <a:r>
              <a:rPr lang="fr-CA" baseline="0" dirty="0" smtClean="0"/>
              <a:t>Prenez le budget pour évaluer vos coûts afin de mieux orienter votre trésorier lors de la première rencontre afin qu’il sache clairement quels sont les besoins en </a:t>
            </a:r>
            <a:r>
              <a:rPr lang="fr-CA" baseline="0" dirty="0" err="1" smtClean="0"/>
              <a:t>finacement</a:t>
            </a:r>
            <a:endParaRPr lang="fr-CA" baseline="0" dirty="0" smtClean="0"/>
          </a:p>
          <a:p>
            <a:endParaRPr lang="fr-CA" baseline="0" dirty="0" smtClean="0"/>
          </a:p>
          <a:p>
            <a:r>
              <a:rPr lang="fr-CA" baseline="0" dirty="0" smtClean="0"/>
              <a:t>Prendre le temps de </a:t>
            </a:r>
          </a:p>
          <a:p>
            <a:r>
              <a:rPr lang="fr-CA" baseline="0" dirty="0" smtClean="0"/>
              <a:t>Prendre le Plan de travail de la coupe Canada remplir les détails possibles à remplir</a:t>
            </a:r>
          </a:p>
          <a:p>
            <a:endParaRPr lang="fr-CA" baseline="0" dirty="0" smtClean="0"/>
          </a:p>
          <a:p>
            <a:r>
              <a:rPr lang="fr-CA" baseline="0" dirty="0" smtClean="0"/>
              <a:t>Plan d’opération:</a:t>
            </a:r>
          </a:p>
          <a:p>
            <a:r>
              <a:rPr lang="fr-CA" baseline="0" dirty="0" smtClean="0"/>
              <a:t>Remplir la section Budget pour analyser les besoins à présenter pour la première réunion</a:t>
            </a:r>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20</a:t>
            </a:fld>
            <a:endParaRPr lang="en-US"/>
          </a:p>
        </p:txBody>
      </p:sp>
    </p:spTree>
    <p:extLst>
      <p:ext uri="{BB962C8B-B14F-4D97-AF65-F5344CB8AC3E}">
        <p14:creationId xmlns:p14="http://schemas.microsoft.com/office/powerpoint/2010/main" val="126595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Lors de cette réunion</a:t>
            </a:r>
            <a:r>
              <a:rPr lang="fr-CA" baseline="0" dirty="0" smtClean="0"/>
              <a:t> il est important de présenter l’événement dans toute sa splendeur, de partager la vision de la réussite.</a:t>
            </a:r>
          </a:p>
          <a:p>
            <a:endParaRPr lang="fr-CA" baseline="0" dirty="0" smtClean="0"/>
          </a:p>
          <a:p>
            <a:r>
              <a:rPr lang="fr-CA" baseline="0" dirty="0" smtClean="0"/>
              <a:t>Lors du travail préparatoire vous aurez eu le temps d’identifier les points cruciaux, il sera donc très important de communiquer clairement les attentes envers chaque personnes clés présentes à cette réunion</a:t>
            </a:r>
          </a:p>
          <a:p>
            <a:endParaRPr lang="fr-CA" baseline="0" dirty="0" smtClean="0"/>
          </a:p>
          <a:p>
            <a:r>
              <a:rPr lang="fr-CA" baseline="0" dirty="0" smtClean="0"/>
              <a:t>Continuer de travailler avec le plan de travail</a:t>
            </a:r>
          </a:p>
          <a:p>
            <a:r>
              <a:rPr lang="fr-CA" baseline="0" dirty="0" smtClean="0"/>
              <a:t>Plan d’opération: La section comité organisateur doit être remplie suite à cette rencontre</a:t>
            </a:r>
          </a:p>
          <a:p>
            <a:r>
              <a:rPr lang="fr-CA" baseline="0" dirty="0" smtClean="0"/>
              <a:t>Présentation du budget</a:t>
            </a:r>
          </a:p>
          <a:p>
            <a:endParaRPr lang="fr-CA" baseline="0" dirty="0" smtClean="0"/>
          </a:p>
          <a:p>
            <a:r>
              <a:rPr lang="fr-CA" baseline="0" dirty="0" smtClean="0"/>
              <a:t>Plan de travail: les sections suivantes doivent être comblée à l’issue de cette réunion</a:t>
            </a:r>
          </a:p>
          <a:p>
            <a:r>
              <a:rPr lang="fr-CA" baseline="0" dirty="0" smtClean="0"/>
              <a:t>Déterminer les pistes utilisées</a:t>
            </a:r>
          </a:p>
          <a:p>
            <a:r>
              <a:rPr lang="fr-CA" baseline="0" dirty="0" smtClean="0"/>
              <a:t>Établir la programmation de l’événement (journées d’entrainements officielles, journée de </a:t>
            </a:r>
            <a:r>
              <a:rPr lang="fr-CA" baseline="0" dirty="0" err="1" smtClean="0"/>
              <a:t>qualif</a:t>
            </a:r>
            <a:r>
              <a:rPr lang="fr-CA" baseline="0" dirty="0" smtClean="0"/>
              <a:t>, journée de finale)</a:t>
            </a:r>
          </a:p>
          <a:p>
            <a:r>
              <a:rPr lang="fr-CA" baseline="0" dirty="0" smtClean="0"/>
              <a:t>Déterminer les options d’hébergement possible pour valider lors du prochain meeting</a:t>
            </a:r>
          </a:p>
          <a:p>
            <a:r>
              <a:rPr lang="fr-CA" baseline="0" dirty="0" smtClean="0"/>
              <a:t>Déterminer s’il y a un banquet</a:t>
            </a:r>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21</a:t>
            </a:fld>
            <a:endParaRPr lang="en-US"/>
          </a:p>
        </p:txBody>
      </p:sp>
    </p:spTree>
    <p:extLst>
      <p:ext uri="{BB962C8B-B14F-4D97-AF65-F5344CB8AC3E}">
        <p14:creationId xmlns:p14="http://schemas.microsoft.com/office/powerpoint/2010/main" val="37774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À cette tape, on révise les objectifs de chacun des secteurs pour être</a:t>
            </a:r>
            <a:r>
              <a:rPr lang="fr-CA" baseline="0" dirty="0" smtClean="0"/>
              <a:t> à jour dans tous les dossiers et réajuster dans le besoins</a:t>
            </a:r>
          </a:p>
          <a:p>
            <a:endParaRPr lang="fr-CA" baseline="0" dirty="0" smtClean="0"/>
          </a:p>
          <a:p>
            <a:r>
              <a:rPr lang="fr-CA" baseline="0" dirty="0" smtClean="0"/>
              <a:t>Plan de travail les sections suivantes doivent être complétées suite à cette rencontre</a:t>
            </a:r>
          </a:p>
          <a:p>
            <a:r>
              <a:rPr lang="fr-CA" baseline="0" dirty="0" smtClean="0"/>
              <a:t>Revoir les caractéristiques techniques relatives au parcours</a:t>
            </a:r>
          </a:p>
          <a:p>
            <a:r>
              <a:rPr lang="fr-CA" baseline="0" dirty="0" smtClean="0"/>
              <a:t>Le COL Produira un plan des parcours et consulter les guides de terrain (incluant les clôtures, les tentes, les tribunes, les portillons de départ, l’inscription, le chrono….)</a:t>
            </a:r>
          </a:p>
          <a:p>
            <a:r>
              <a:rPr lang="fr-CA" baseline="0" dirty="0" smtClean="0"/>
              <a:t>Le COL travaillera avec la station concernant l’équipement nécessaire à la construction des parcours</a:t>
            </a:r>
          </a:p>
          <a:p>
            <a:r>
              <a:rPr lang="fr-CA" baseline="0" dirty="0" smtClean="0"/>
              <a:t>Le COL travaillera avec la station de ski au plan et à l’échéancier de la construction du parcours (</a:t>
            </a:r>
            <a:r>
              <a:rPr lang="fr-CA" baseline="0" dirty="0" err="1" smtClean="0"/>
              <a:t>operation</a:t>
            </a:r>
            <a:r>
              <a:rPr lang="fr-CA" baseline="0" dirty="0" smtClean="0"/>
              <a:t> plan section sur les besoins en bénévoles) </a:t>
            </a:r>
          </a:p>
          <a:p>
            <a:r>
              <a:rPr lang="fr-CA" baseline="0" dirty="0" smtClean="0"/>
              <a:t>Déterminer le nombre de patrouilleurs </a:t>
            </a:r>
            <a:r>
              <a:rPr lang="fr-CA" baseline="0" dirty="0" err="1" smtClean="0"/>
              <a:t>nécéssaire</a:t>
            </a:r>
            <a:endParaRPr lang="fr-CA" baseline="0" dirty="0" smtClean="0"/>
          </a:p>
          <a:p>
            <a:r>
              <a:rPr lang="fr-CA" baseline="0" dirty="0" smtClean="0"/>
              <a:t>Avoir discuté avec la station pour le prix des billets pour athlètes, entraineurs, bénévoles, parents (pour inscrire dans l’avis de course et continuer de planifier le budget)</a:t>
            </a:r>
          </a:p>
          <a:p>
            <a:r>
              <a:rPr lang="fr-CA" baseline="0" dirty="0" smtClean="0"/>
              <a:t>Préparer l’information concernant les </a:t>
            </a:r>
            <a:r>
              <a:rPr lang="fr-CA" baseline="0" dirty="0" err="1" smtClean="0"/>
              <a:t>hotels</a:t>
            </a:r>
            <a:r>
              <a:rPr lang="fr-CA" baseline="0" dirty="0" smtClean="0"/>
              <a:t> pour l’avis de course</a:t>
            </a:r>
          </a:p>
          <a:p>
            <a:r>
              <a:rPr lang="fr-CA" baseline="0" dirty="0" smtClean="0"/>
              <a:t>Collaborer avec l’ACSA au plan de rémunération des juges et officiels (voir budget et dernière section du plan d’opération)</a:t>
            </a:r>
          </a:p>
          <a:p>
            <a:r>
              <a:rPr lang="fr-CA" baseline="0" dirty="0" smtClean="0"/>
              <a:t>Collaborer avec l’ACSA à la procédure d’inscription (idéalement la communication avec l’ACSA a été fait à l’avance pour présenter et choisir une option lors de ce meeting pour que tout soit en place pour avoir toute l’information dans l’avis de course pour l’envoie </a:t>
            </a:r>
            <a:r>
              <a:rPr lang="fr-CA" baseline="0" dirty="0" err="1" smtClean="0"/>
              <a:t>offciel</a:t>
            </a:r>
            <a:r>
              <a:rPr lang="fr-CA" baseline="0" dirty="0" smtClean="0"/>
              <a:t> lors de la prochaine rencontre)</a:t>
            </a:r>
          </a:p>
          <a:p>
            <a:r>
              <a:rPr lang="fr-CA" baseline="0" dirty="0" smtClean="0"/>
              <a:t>Travailler avec l’ACSA et le GCO aux affectations des officiels (distribuer ces responsabilités pour la prochaine réunion)</a:t>
            </a:r>
          </a:p>
          <a:p>
            <a:r>
              <a:rPr lang="fr-CA" baseline="0" dirty="0" smtClean="0"/>
              <a:t>Travailler avec l’ACSA et GCJ aux affectations des juges (distribuer ces responsabilités pour la prochaine réunion)</a:t>
            </a:r>
          </a:p>
          <a:p>
            <a:r>
              <a:rPr lang="fr-CA" baseline="0" dirty="0" smtClean="0"/>
              <a:t>S’occuper du Marketing avec l’OPS et l’ACSA</a:t>
            </a:r>
          </a:p>
          <a:p>
            <a:r>
              <a:rPr lang="fr-CA" baseline="0" dirty="0" smtClean="0"/>
              <a:t>Confirmer s’il y aura un commanditaire e titre</a:t>
            </a:r>
          </a:p>
          <a:p>
            <a:r>
              <a:rPr lang="fr-CA" baseline="0" dirty="0" smtClean="0"/>
              <a:t>Communiquer les renseignements concernant les commanditaires à l’OPS et L’ACSA </a:t>
            </a:r>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22</a:t>
            </a:fld>
            <a:endParaRPr lang="en-US"/>
          </a:p>
        </p:txBody>
      </p:sp>
    </p:spTree>
    <p:extLst>
      <p:ext uri="{BB962C8B-B14F-4D97-AF65-F5344CB8AC3E}">
        <p14:creationId xmlns:p14="http://schemas.microsoft.com/office/powerpoint/2010/main" val="197326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CA" noProof="0" dirty="0" smtClean="0"/>
              <a:t>Tout</a:t>
            </a:r>
            <a:r>
              <a:rPr lang="fr-CA" baseline="0" noProof="0" dirty="0" smtClean="0"/>
              <a:t> d’abord le formateur se présente, Quel est son rôle, son implication avec les ONS et OPS, son expérience.</a:t>
            </a:r>
          </a:p>
          <a:p>
            <a:pPr>
              <a:spcBef>
                <a:spcPct val="0"/>
              </a:spcBef>
            </a:pPr>
            <a:endParaRPr lang="fr-CA" baseline="0" noProof="0" dirty="0" smtClean="0"/>
          </a:p>
          <a:p>
            <a:pPr>
              <a:spcBef>
                <a:spcPct val="0"/>
              </a:spcBef>
            </a:pPr>
            <a:r>
              <a:rPr lang="fr-CA" baseline="0" noProof="0" dirty="0" smtClean="0"/>
              <a:t>Ensuite on veut connaître les participants et que les participants se connaissent donc faire le tour avec les questions ci-haut</a:t>
            </a:r>
          </a:p>
          <a:p>
            <a:pPr>
              <a:spcBef>
                <a:spcPct val="0"/>
              </a:spcBef>
            </a:pPr>
            <a:endParaRPr lang="fr-CA" baseline="0" noProof="0" dirty="0" smtClean="0"/>
          </a:p>
          <a:p>
            <a:pPr>
              <a:spcBef>
                <a:spcPct val="0"/>
              </a:spcBef>
            </a:pPr>
            <a:r>
              <a:rPr lang="fr-CA" baseline="0" noProof="0" dirty="0" smtClean="0"/>
              <a:t>Retenir les mauvaises expérience pour une activité plus tard sur la façon de gérer les situations et de prendre des décisions</a:t>
            </a:r>
          </a:p>
          <a:p>
            <a:pPr>
              <a:spcBef>
                <a:spcPct val="0"/>
              </a:spcBef>
            </a:pPr>
            <a:endParaRPr lang="fr-CA" baseline="0" noProof="0" dirty="0" smtClean="0"/>
          </a:p>
          <a:p>
            <a:pPr>
              <a:spcBef>
                <a:spcPct val="0"/>
              </a:spcBef>
            </a:pPr>
            <a:r>
              <a:rPr lang="fr-CA" baseline="0" noProof="0" dirty="0" smtClean="0"/>
              <a:t>10 minutes</a:t>
            </a:r>
            <a:endParaRPr lang="fr-CA" noProof="0"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3</a:t>
            </a:fld>
            <a:endParaRPr lang="en-US"/>
          </a:p>
        </p:txBody>
      </p:sp>
    </p:spTree>
    <p:extLst>
      <p:ext uri="{BB962C8B-B14F-4D97-AF65-F5344CB8AC3E}">
        <p14:creationId xmlns:p14="http://schemas.microsoft.com/office/powerpoint/2010/main" val="1703430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Plan de travail:</a:t>
            </a:r>
          </a:p>
          <a:p>
            <a:endParaRPr lang="fr-CA" dirty="0" smtClean="0"/>
          </a:p>
          <a:p>
            <a:r>
              <a:rPr lang="fr-CA" dirty="0" err="1" smtClean="0"/>
              <a:t>Soummettre</a:t>
            </a:r>
            <a:r>
              <a:rPr lang="fr-CA" dirty="0" smtClean="0"/>
              <a:t> le plan d’urgence</a:t>
            </a:r>
          </a:p>
          <a:p>
            <a:r>
              <a:rPr lang="fr-CA" dirty="0" smtClean="0"/>
              <a:t>Déterminer</a:t>
            </a:r>
            <a:r>
              <a:rPr lang="fr-CA" baseline="0" dirty="0" smtClean="0"/>
              <a:t> l’endroit où aura lieu la cérémonie de remise</a:t>
            </a:r>
          </a:p>
          <a:p>
            <a:r>
              <a:rPr lang="fr-CA" baseline="0" dirty="0" smtClean="0"/>
              <a:t>Organiser une zone tranquille pour la compilation avec accès électrique</a:t>
            </a:r>
          </a:p>
          <a:p>
            <a:r>
              <a:rPr lang="fr-CA" baseline="0" dirty="0" err="1" smtClean="0"/>
              <a:t>Détemriner</a:t>
            </a:r>
            <a:r>
              <a:rPr lang="fr-CA" baseline="0" dirty="0" smtClean="0"/>
              <a:t> si des </a:t>
            </a:r>
            <a:r>
              <a:rPr lang="fr-CA" baseline="0" dirty="0" err="1" smtClean="0"/>
              <a:t>échaffaudages</a:t>
            </a:r>
            <a:r>
              <a:rPr lang="fr-CA" baseline="0" dirty="0" smtClean="0"/>
              <a:t> sont nécessaires</a:t>
            </a:r>
          </a:p>
          <a:p>
            <a:r>
              <a:rPr lang="fr-CA" baseline="0" dirty="0" smtClean="0"/>
              <a:t>Déterminer s’il y a </a:t>
            </a:r>
            <a:r>
              <a:rPr lang="fr-CA" baseline="0" dirty="0" err="1" smtClean="0"/>
              <a:t>suffisaement</a:t>
            </a:r>
            <a:r>
              <a:rPr lang="fr-CA" baseline="0" dirty="0" smtClean="0"/>
              <a:t> de toilettes</a:t>
            </a:r>
          </a:p>
          <a:p>
            <a:r>
              <a:rPr lang="fr-CA" baseline="0" dirty="0" smtClean="0"/>
              <a:t>Finaliser les besoins du banquet</a:t>
            </a:r>
          </a:p>
          <a:p>
            <a:r>
              <a:rPr lang="fr-CA" baseline="0" dirty="0" smtClean="0"/>
              <a:t>Prévoir comment les athlètes vont récupérer leurs billets: Voir aussi le race office kit</a:t>
            </a:r>
          </a:p>
          <a:p>
            <a:r>
              <a:rPr lang="fr-CA" baseline="0" dirty="0" smtClean="0"/>
              <a:t>Établir les exigences et l’horaire de </a:t>
            </a:r>
            <a:r>
              <a:rPr lang="fr-CA" baseline="0" dirty="0" err="1" smtClean="0"/>
              <a:t>démentellement</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23</a:t>
            </a:fld>
            <a:endParaRPr lang="en-US"/>
          </a:p>
        </p:txBody>
      </p:sp>
    </p:spTree>
    <p:extLst>
      <p:ext uri="{BB962C8B-B14F-4D97-AF65-F5344CB8AC3E}">
        <p14:creationId xmlns:p14="http://schemas.microsoft.com/office/powerpoint/2010/main" val="287897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Remplir</a:t>
            </a:r>
            <a:r>
              <a:rPr lang="fr-CA" baseline="0" dirty="0" smtClean="0"/>
              <a:t> tout ce qu’il reste dans le plan de travail</a:t>
            </a:r>
          </a:p>
          <a:p>
            <a:r>
              <a:rPr lang="fr-CA" baseline="0" dirty="0" smtClean="0"/>
              <a:t>Show Time!</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24</a:t>
            </a:fld>
            <a:endParaRPr lang="en-US"/>
          </a:p>
        </p:txBody>
      </p:sp>
    </p:spTree>
    <p:extLst>
      <p:ext uri="{BB962C8B-B14F-4D97-AF65-F5344CB8AC3E}">
        <p14:creationId xmlns:p14="http://schemas.microsoft.com/office/powerpoint/2010/main" val="85264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Nous sommes Freestyle Canada</a:t>
            </a:r>
            <a:endParaRPr lang="fr-FR" dirty="0"/>
          </a:p>
        </p:txBody>
      </p:sp>
      <p:sp>
        <p:nvSpPr>
          <p:cNvPr id="4" name="Slide Number Placeholder 3"/>
          <p:cNvSpPr>
            <a:spLocks noGrp="1"/>
          </p:cNvSpPr>
          <p:nvPr>
            <p:ph type="sldNum" sz="quarter" idx="10"/>
          </p:nvPr>
        </p:nvSpPr>
        <p:spPr/>
        <p:txBody>
          <a:bodyPr/>
          <a:lstStyle/>
          <a:p>
            <a:fld id="{35603DD2-ECE1-6A49-B84C-66F9648D4BC2}" type="slidenum">
              <a:rPr lang="en-US" smtClean="0"/>
              <a:t>25</a:t>
            </a:fld>
            <a:endParaRPr lang="en-US"/>
          </a:p>
        </p:txBody>
      </p:sp>
    </p:spTree>
    <p:extLst>
      <p:ext uri="{BB962C8B-B14F-4D97-AF65-F5344CB8AC3E}">
        <p14:creationId xmlns:p14="http://schemas.microsoft.com/office/powerpoint/2010/main" val="158996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CA" noProof="0" dirty="0" smtClean="0"/>
              <a:t>Tout</a:t>
            </a:r>
            <a:r>
              <a:rPr lang="fr-CA" baseline="0" noProof="0" dirty="0" smtClean="0"/>
              <a:t> d’abord le formateur se présente, Quel est son rôle, son implication avec les ONS et OPS, son expérience.</a:t>
            </a:r>
          </a:p>
          <a:p>
            <a:pPr>
              <a:spcBef>
                <a:spcPct val="0"/>
              </a:spcBef>
            </a:pPr>
            <a:endParaRPr lang="fr-CA" baseline="0" noProof="0" dirty="0" smtClean="0"/>
          </a:p>
          <a:p>
            <a:pPr>
              <a:spcBef>
                <a:spcPct val="0"/>
              </a:spcBef>
            </a:pPr>
            <a:r>
              <a:rPr lang="fr-CA" baseline="0" noProof="0" dirty="0" smtClean="0"/>
              <a:t>Ensuite on veut connaître les participants et que les participants se connaissent donc faire le tour avec les questions ci-haut</a:t>
            </a:r>
          </a:p>
          <a:p>
            <a:pPr>
              <a:spcBef>
                <a:spcPct val="0"/>
              </a:spcBef>
            </a:pPr>
            <a:endParaRPr lang="fr-CA" baseline="0" noProof="0" dirty="0" smtClean="0"/>
          </a:p>
          <a:p>
            <a:pPr>
              <a:spcBef>
                <a:spcPct val="0"/>
              </a:spcBef>
            </a:pPr>
            <a:r>
              <a:rPr lang="fr-CA" baseline="0" noProof="0" dirty="0" smtClean="0"/>
              <a:t>Retenir les mauvaises expérience pour une activité plus tard sur la façon de gérer les situations et de prendre des décisions</a:t>
            </a:r>
          </a:p>
          <a:p>
            <a:pPr>
              <a:spcBef>
                <a:spcPct val="0"/>
              </a:spcBef>
            </a:pPr>
            <a:endParaRPr lang="fr-CA" baseline="0" noProof="0" dirty="0" smtClean="0"/>
          </a:p>
          <a:p>
            <a:pPr>
              <a:spcBef>
                <a:spcPct val="0"/>
              </a:spcBef>
            </a:pPr>
            <a:r>
              <a:rPr lang="fr-CA" baseline="0" noProof="0" dirty="0" smtClean="0"/>
              <a:t>10 minutes</a:t>
            </a:r>
            <a:endParaRPr lang="fr-CA" noProof="0"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4</a:t>
            </a:fld>
            <a:endParaRPr lang="en-US"/>
          </a:p>
        </p:txBody>
      </p:sp>
    </p:spTree>
    <p:extLst>
      <p:ext uri="{BB962C8B-B14F-4D97-AF65-F5344CB8AC3E}">
        <p14:creationId xmlns:p14="http://schemas.microsoft.com/office/powerpoint/2010/main" val="108376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baseline="0" dirty="0" smtClean="0"/>
              <a:t>Avant de commencer à entrer dans le vif du sujet j’aimerais qu’on s’attarde à l’essence du leadership. Un leader est un influenceur. Si on veut influencer il faut avoir une vision et une vision ça se base sur quoi? (laisser les participants émettre leur hypothèse)</a:t>
            </a:r>
          </a:p>
          <a:p>
            <a:pPr>
              <a:spcBef>
                <a:spcPct val="0"/>
              </a:spcBef>
            </a:pPr>
            <a:r>
              <a:rPr lang="fr-FR" baseline="0" dirty="0" smtClean="0"/>
              <a:t>D’où l’importance de définir clairement ce qu’elles sont car ce sera la base de la réussite d’un projet, la muse qui inspirera la réussite et l’engagement à la réussite.</a:t>
            </a:r>
          </a:p>
          <a:p>
            <a:pPr>
              <a:spcBef>
                <a:spcPct val="0"/>
              </a:spcBef>
            </a:pPr>
            <a:endParaRPr lang="fr-FR"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fr-FR" baseline="0" dirty="0" smtClean="0"/>
              <a:t>Prenez exemple sur Hitler, n’</a:t>
            </a:r>
            <a:r>
              <a:rPr lang="fr-FR" baseline="0" dirty="0" err="1" smtClean="0"/>
              <a:t>a-t-il</a:t>
            </a:r>
            <a:r>
              <a:rPr lang="fr-FR" baseline="0" dirty="0" smtClean="0"/>
              <a:t> pas influencé un grand nombre de gens? Fondé sur des valeurs des plus douteuses, en opposition à </a:t>
            </a:r>
            <a:r>
              <a:rPr lang="fr-FR" baseline="0" dirty="0" err="1" smtClean="0"/>
              <a:t>Ganhdi</a:t>
            </a:r>
            <a:r>
              <a:rPr lang="fr-FR" baseline="0" dirty="0" smtClean="0"/>
              <a:t> qui a été un grand leader avec des valeurs incontestablement nobles et saine. Steve Jobs avait comme valeur principale l’Humain, tous ces discours revenaient tournait autour. Pourtant il fabriquait des machines, mais tous ses discours, ses </a:t>
            </a:r>
            <a:r>
              <a:rPr lang="fr-FR" baseline="0" dirty="0" err="1" smtClean="0"/>
              <a:t>pitchs</a:t>
            </a:r>
            <a:r>
              <a:rPr lang="fr-FR" baseline="0" dirty="0" smtClean="0"/>
              <a:t> de ventes étaient basés sur de fortes valeurs bien ancrées en lui et en son entreprise entre autre l’humain et comment ses produits rendent l’utile à l’agréable pour ce dernier.</a:t>
            </a:r>
          </a:p>
          <a:p>
            <a:pPr marL="0" marR="0" indent="0" algn="l" defTabSz="914400" rtl="0" eaLnBrk="1" fontAlgn="base" latinLnBrk="0" hangingPunct="1">
              <a:lnSpc>
                <a:spcPct val="100000"/>
              </a:lnSpc>
              <a:spcBef>
                <a:spcPct val="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fr-FR" baseline="0" dirty="0" smtClean="0"/>
              <a:t>En établissant clairement nos valeurs on est capable de mieux savoir où nous allons dès le départ</a:t>
            </a:r>
          </a:p>
          <a:p>
            <a:pPr marL="0" marR="0" indent="0" algn="l" defTabSz="914400" rtl="0" eaLnBrk="1" fontAlgn="base" latinLnBrk="0" hangingPunct="1">
              <a:lnSpc>
                <a:spcPct val="100000"/>
              </a:lnSpc>
              <a:spcBef>
                <a:spcPct val="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fr-FR" baseline="0" dirty="0" smtClean="0"/>
              <a:t>Donc chaque </a:t>
            </a:r>
            <a:r>
              <a:rPr lang="fr-FR" baseline="0" dirty="0" err="1" smtClean="0"/>
              <a:t>success</a:t>
            </a:r>
            <a:r>
              <a:rPr lang="fr-FR" baseline="0" dirty="0" smtClean="0"/>
              <a:t> story se réfère à un système de valeurs fort et ancré, quelles sont les vôtres?</a:t>
            </a:r>
          </a:p>
          <a:p>
            <a:pPr>
              <a:spcBef>
                <a:spcPct val="0"/>
              </a:spcBef>
            </a:pPr>
            <a:r>
              <a:rPr lang="fr-FR" baseline="0" dirty="0" smtClean="0"/>
              <a:t>Voici les valeurs de l’ACSA</a:t>
            </a:r>
          </a:p>
          <a:p>
            <a:pPr>
              <a:spcBef>
                <a:spcPct val="0"/>
              </a:spcBef>
            </a:pPr>
            <a:endParaRPr lang="fr-FR" baseline="0" dirty="0" smtClean="0"/>
          </a:p>
          <a:p>
            <a:pPr>
              <a:spcBef>
                <a:spcPct val="0"/>
              </a:spcBef>
            </a:pPr>
            <a:r>
              <a:rPr lang="fr-FR" baseline="0" dirty="0" smtClean="0"/>
              <a:t>L’innovation:</a:t>
            </a:r>
            <a:endParaRPr lang="fr-FR"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7</a:t>
            </a:fld>
            <a:endParaRPr lang="en-US"/>
          </a:p>
        </p:txBody>
      </p:sp>
    </p:spTree>
    <p:extLst>
      <p:ext uri="{BB962C8B-B14F-4D97-AF65-F5344CB8AC3E}">
        <p14:creationId xmlns:p14="http://schemas.microsoft.com/office/powerpoint/2010/main" val="86792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dirty="0" smtClean="0"/>
              <a:t>Faire participer</a:t>
            </a:r>
            <a:r>
              <a:rPr lang="fr-FR" baseline="0" dirty="0" smtClean="0"/>
              <a:t> le groupe et les laisser sortir d’autres idées avant de dévoiler celle-ci</a:t>
            </a:r>
          </a:p>
          <a:p>
            <a:pPr>
              <a:spcBef>
                <a:spcPct val="0"/>
              </a:spcBef>
            </a:pPr>
            <a:endParaRPr lang="fr-FR" baseline="0" dirty="0" smtClean="0"/>
          </a:p>
          <a:p>
            <a:pPr>
              <a:spcBef>
                <a:spcPct val="0"/>
              </a:spcBef>
            </a:pPr>
            <a:r>
              <a:rPr lang="fr-FR" baseline="0" dirty="0" smtClean="0"/>
              <a:t>La maturité d’un groupe est variable selon l’expérience, la formation reçue, la raison de la présence, les outils disponibles</a:t>
            </a:r>
          </a:p>
          <a:p>
            <a:pPr>
              <a:spcBef>
                <a:spcPct val="0"/>
              </a:spcBef>
            </a:pPr>
            <a:endParaRPr lang="fr-FR" baseline="0" dirty="0" smtClean="0"/>
          </a:p>
          <a:p>
            <a:pPr>
              <a:spcBef>
                <a:spcPct val="0"/>
              </a:spcBef>
            </a:pPr>
            <a:r>
              <a:rPr lang="fr-FR" baseline="0" dirty="0" smtClean="0"/>
              <a:t>Pensez au meilleur patron que vous avez eu. Comment agissait-il</a:t>
            </a:r>
          </a:p>
          <a:p>
            <a:pPr>
              <a:spcBef>
                <a:spcPct val="0"/>
              </a:spcBef>
            </a:pPr>
            <a:r>
              <a:rPr lang="fr-FR" baseline="0" dirty="0" smtClean="0"/>
              <a:t>Et le pire lui? Agissait-il toujours de la même façon avec tout le monde</a:t>
            </a:r>
          </a:p>
          <a:p>
            <a:pPr>
              <a:spcBef>
                <a:spcPct val="0"/>
              </a:spcBef>
            </a:pPr>
            <a:endParaRPr lang="fr-FR" baseline="0" dirty="0" smtClean="0"/>
          </a:p>
          <a:p>
            <a:pPr>
              <a:spcBef>
                <a:spcPct val="0"/>
              </a:spcBef>
            </a:pPr>
            <a:r>
              <a:rPr lang="fr-FR" baseline="0" dirty="0" smtClean="0"/>
              <a:t>Soyez prêt</a:t>
            </a:r>
          </a:p>
          <a:p>
            <a:pPr>
              <a:spcBef>
                <a:spcPct val="0"/>
              </a:spcBef>
            </a:pPr>
            <a:r>
              <a:rPr lang="fr-FR" baseline="0" dirty="0" smtClean="0"/>
              <a:t>5minutes (développer un peu)</a:t>
            </a:r>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8</a:t>
            </a:fld>
            <a:endParaRPr lang="en-US"/>
          </a:p>
        </p:txBody>
      </p:sp>
    </p:spTree>
    <p:extLst>
      <p:ext uri="{BB962C8B-B14F-4D97-AF65-F5344CB8AC3E}">
        <p14:creationId xmlns:p14="http://schemas.microsoft.com/office/powerpoint/2010/main" val="209201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Nous</a:t>
            </a:r>
            <a:r>
              <a:rPr lang="fr-FR" baseline="0" dirty="0" smtClean="0"/>
              <a:t> sommes des gestionnaires. Nous sommes impliqués dans le club ou dans le comité organisateur d’un événement. Nous devons donc appliquer un leadership pour s’assurer que la roue tourne dans le bon sens.</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Le leadership situationnel c’est d’appliquer la citation précédente, savoir à quel moment et avec qui agir en tant que guide, en tant que pédagogue, en tant que stimulateur d’action ou en tant que délégateur.</a:t>
            </a:r>
          </a:p>
          <a:p>
            <a:endParaRPr lang="fr-CA" dirty="0" smtClean="0"/>
          </a:p>
          <a:p>
            <a:r>
              <a:rPr lang="fr-CA" dirty="0" smtClean="0"/>
              <a:t>Il</a:t>
            </a:r>
            <a:r>
              <a:rPr lang="fr-CA" baseline="0" dirty="0" smtClean="0"/>
              <a:t> faut connaître le niveau de maturité et d’implication de chacun dans l’organisation pour commencer du bon pied</a:t>
            </a:r>
          </a:p>
          <a:p>
            <a:endParaRPr lang="fr-CA" baseline="0" dirty="0" smtClean="0"/>
          </a:p>
          <a:p>
            <a:r>
              <a:rPr lang="fr-CA" baseline="0" dirty="0" smtClean="0"/>
              <a:t>Introduire les 4 sphères du leadership situationnel: Classer les gens selon leur niveau de maturité: Débutant, Débutant avancé, Contributeur régulier et maître professionnel</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9</a:t>
            </a:fld>
            <a:endParaRPr lang="en-US"/>
          </a:p>
        </p:txBody>
      </p:sp>
    </p:spTree>
    <p:extLst>
      <p:ext uri="{BB962C8B-B14F-4D97-AF65-F5344CB8AC3E}">
        <p14:creationId xmlns:p14="http://schemas.microsoft.com/office/powerpoint/2010/main" val="60570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Activité 1:</a:t>
            </a:r>
          </a:p>
          <a:p>
            <a:r>
              <a:rPr lang="fr-CA" dirty="0" smtClean="0"/>
              <a:t>Pensez à votre organisation (club, comité organisateur,</a:t>
            </a:r>
            <a:r>
              <a:rPr lang="fr-CA" baseline="0" dirty="0" smtClean="0"/>
              <a:t> bénévoles avec qui vous travaillerez pour réaliser vos événements.</a:t>
            </a:r>
          </a:p>
          <a:p>
            <a:endParaRPr lang="fr-CA" baseline="0" dirty="0" smtClean="0"/>
          </a:p>
          <a:p>
            <a:r>
              <a:rPr lang="fr-CA" baseline="0" dirty="0" smtClean="0"/>
              <a:t>Êtes-vous capable d’identifier des gens à chacune des cases? Êtes-vous capable de placer tous vos gens dans ces cases? Oui</a:t>
            </a:r>
          </a:p>
          <a:p>
            <a:endParaRPr lang="fr-CA" baseline="0" dirty="0" smtClean="0"/>
          </a:p>
          <a:p>
            <a:r>
              <a:rPr lang="fr-CA" baseline="0" dirty="0" smtClean="0"/>
              <a:t>Maintenant quelles sont les caractéristiques et traits de comportement des gens qui se situent dans chacune des cases:</a:t>
            </a:r>
          </a:p>
          <a:p>
            <a:r>
              <a:rPr lang="fr-CA" baseline="0" dirty="0" smtClean="0"/>
              <a:t>Faire des équipes et donner 15 minutes pour </a:t>
            </a:r>
            <a:r>
              <a:rPr lang="fr-CA" baseline="0" dirty="0" err="1" smtClean="0"/>
              <a:t>brainstormer</a:t>
            </a:r>
            <a:r>
              <a:rPr lang="fr-CA" baseline="0" dirty="0" smtClean="0"/>
              <a:t> avant de dévoiler la suite. Utiliser des gros post-it pour écrire les traits de caractère</a:t>
            </a:r>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10</a:t>
            </a:fld>
            <a:endParaRPr lang="en-US"/>
          </a:p>
        </p:txBody>
      </p:sp>
    </p:spTree>
    <p:extLst>
      <p:ext uri="{BB962C8B-B14F-4D97-AF65-F5344CB8AC3E}">
        <p14:creationId xmlns:p14="http://schemas.microsoft.com/office/powerpoint/2010/main" val="22615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Nous</a:t>
            </a:r>
            <a:r>
              <a:rPr lang="fr-FR" baseline="0" dirty="0" smtClean="0"/>
              <a:t> sommes des gestionnaires. Nous sommes impliqués dans le club ou dans le comité organisateur d’un événement. Nous devons donc appliquer un leadership pour s’assurer que la roue tourne dans le bon sens.</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Le leadership situationnel c’est d’appliquer la citation précédente, savoir à quel moment et avec qui agir en tant que guide, en tant que pédagogue, en tant que stimulateur d’action ou en tant que délégateur.</a:t>
            </a:r>
          </a:p>
          <a:p>
            <a:endParaRPr lang="fr-CA" dirty="0" smtClean="0"/>
          </a:p>
          <a:p>
            <a:r>
              <a:rPr lang="fr-CA" dirty="0" smtClean="0"/>
              <a:t>Il</a:t>
            </a:r>
            <a:r>
              <a:rPr lang="fr-CA" baseline="0" dirty="0" smtClean="0"/>
              <a:t> faut connaître le niveau de maturité et d’implication de chacun dans l’organisation pour commencer du bon pied</a:t>
            </a:r>
          </a:p>
          <a:p>
            <a:endParaRPr lang="fr-CA" baseline="0" dirty="0" smtClean="0"/>
          </a:p>
          <a:p>
            <a:r>
              <a:rPr lang="fr-CA" baseline="0" dirty="0" smtClean="0"/>
              <a:t>Introduire les 4 sphères du leadership situationnel: Classer les gens selon leur niveau de maturité: Débutant, Débutant avancé, Contributeur régulier et maître professionnel</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11</a:t>
            </a:fld>
            <a:endParaRPr lang="en-US"/>
          </a:p>
        </p:txBody>
      </p:sp>
    </p:spTree>
    <p:extLst>
      <p:ext uri="{BB962C8B-B14F-4D97-AF65-F5344CB8AC3E}">
        <p14:creationId xmlns:p14="http://schemas.microsoft.com/office/powerpoint/2010/main" val="82960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Nous</a:t>
            </a:r>
            <a:r>
              <a:rPr lang="fr-FR" baseline="0" dirty="0" smtClean="0"/>
              <a:t> sommes des gestionnaires. Nous sommes impliqués dans le club ou dans le comité organisateur d’un événement. Nous devons donc appliquer un leadership pour s’assurer que la roue tourne dans le bon sens.</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Le leadership situationnel c’est d’appliquer la citation précédente, savoir à quel moment et avec qui agir en tant que guide, en tant que pédagogue, en tant que stimulateur d’action ou en tant que délégateur.</a:t>
            </a:r>
          </a:p>
          <a:p>
            <a:endParaRPr lang="fr-CA" dirty="0" smtClean="0"/>
          </a:p>
          <a:p>
            <a:r>
              <a:rPr lang="fr-CA" dirty="0" smtClean="0"/>
              <a:t>Il</a:t>
            </a:r>
            <a:r>
              <a:rPr lang="fr-CA" baseline="0" dirty="0" smtClean="0"/>
              <a:t> faut connaître le niveau de maturité et d’implication de chacun dans l’organisation pour commencer du bon pied</a:t>
            </a:r>
          </a:p>
          <a:p>
            <a:endParaRPr lang="fr-CA" baseline="0" dirty="0" smtClean="0"/>
          </a:p>
          <a:p>
            <a:r>
              <a:rPr lang="fr-CA" baseline="0" dirty="0" smtClean="0"/>
              <a:t>Introduire les 4 sphères du leadership situationnel: Classer les gens selon leur niveau de maturité: Débutant, Débutant avancé, Contributeur régulier et maître professionnel</a:t>
            </a:r>
            <a:endParaRPr lang="fr-CA" dirty="0" smtClean="0"/>
          </a:p>
          <a:p>
            <a:endParaRPr lang="en-US" dirty="0"/>
          </a:p>
        </p:txBody>
      </p:sp>
      <p:sp>
        <p:nvSpPr>
          <p:cNvPr id="4" name="Slide Number Placeholder 3"/>
          <p:cNvSpPr>
            <a:spLocks noGrp="1"/>
          </p:cNvSpPr>
          <p:nvPr>
            <p:ph type="sldNum" sz="quarter" idx="10"/>
          </p:nvPr>
        </p:nvSpPr>
        <p:spPr/>
        <p:txBody>
          <a:bodyPr/>
          <a:lstStyle/>
          <a:p>
            <a:fld id="{35603DD2-ECE1-6A49-B84C-66F9648D4BC2}" type="slidenum">
              <a:rPr lang="en-US" smtClean="0"/>
              <a:t>12</a:t>
            </a:fld>
            <a:endParaRPr lang="en-US"/>
          </a:p>
        </p:txBody>
      </p:sp>
    </p:spTree>
    <p:extLst>
      <p:ext uri="{BB962C8B-B14F-4D97-AF65-F5344CB8AC3E}">
        <p14:creationId xmlns:p14="http://schemas.microsoft.com/office/powerpoint/2010/main" val="78521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0813E-888C-E743-BC66-557EBDE8716C}"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46880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0813E-888C-E743-BC66-557EBDE8716C}"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200127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0813E-888C-E743-BC66-557EBDE8716C}"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158952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rp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3152" y="-635320"/>
            <a:ext cx="4832629" cy="7941317"/>
          </a:xfrm>
          <a:prstGeom prst="rect">
            <a:avLst/>
          </a:prstGeom>
        </p:spPr>
      </p:pic>
      <p:sp>
        <p:nvSpPr>
          <p:cNvPr id="3" name="Flowchart: Process 2"/>
          <p:cNvSpPr/>
          <p:nvPr userDrawn="1"/>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4" name="Flowchart: Process 3"/>
          <p:cNvSpPr/>
          <p:nvPr userDrawn="1"/>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5" name="Flowchart: Process 4"/>
          <p:cNvSpPr/>
          <p:nvPr userDrawn="1"/>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6" name="Flowchart: Process 5"/>
          <p:cNvSpPr/>
          <p:nvPr userDrawn="1"/>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427" y="414188"/>
            <a:ext cx="2590552" cy="1448480"/>
          </a:xfrm>
          <a:prstGeom prst="rect">
            <a:avLst/>
          </a:prstGeom>
        </p:spPr>
      </p:pic>
      <p:sp>
        <p:nvSpPr>
          <p:cNvPr id="9" name="Title 1"/>
          <p:cNvSpPr>
            <a:spLocks noGrp="1"/>
          </p:cNvSpPr>
          <p:nvPr>
            <p:ph type="title" hasCustomPrompt="1"/>
          </p:nvPr>
        </p:nvSpPr>
        <p:spPr>
          <a:xfrm>
            <a:off x="254000" y="3335339"/>
            <a:ext cx="11684000" cy="1143000"/>
          </a:xfrm>
        </p:spPr>
        <p:txBody>
          <a:bodyPr/>
          <a:lstStyle>
            <a:lvl1pPr algn="l">
              <a:lnSpc>
                <a:spcPts val="10666"/>
              </a:lnSpc>
              <a:defRPr sz="9333"/>
            </a:lvl1pPr>
          </a:lstStyle>
          <a:p>
            <a:r>
              <a:rPr lang="en-US" dirty="0" smtClean="0"/>
              <a:t>MARKETING</a:t>
            </a:r>
            <a:br>
              <a:rPr lang="en-US" dirty="0" smtClean="0"/>
            </a:br>
            <a:r>
              <a:rPr lang="en-US" dirty="0" smtClean="0"/>
              <a:t>COMMUNICATIONS</a:t>
            </a:r>
            <a:br>
              <a:rPr lang="en-US" dirty="0" smtClean="0"/>
            </a:br>
            <a:r>
              <a:rPr lang="en-US" dirty="0" smtClean="0"/>
              <a:t>PARTNERSHIPS</a:t>
            </a:r>
            <a:endParaRPr lang="en-CA" dirty="0"/>
          </a:p>
        </p:txBody>
      </p:sp>
    </p:spTree>
    <p:extLst>
      <p:ext uri="{BB962C8B-B14F-4D97-AF65-F5344CB8AC3E}">
        <p14:creationId xmlns:p14="http://schemas.microsoft.com/office/powerpoint/2010/main" val="1455851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3272" y="2895072"/>
            <a:ext cx="7279795" cy="1143000"/>
          </a:xfrm>
        </p:spPr>
        <p:txBody>
          <a:bodyPr/>
          <a:lstStyle>
            <a:lvl1pPr algn="r">
              <a:lnSpc>
                <a:spcPts val="10666"/>
              </a:lnSpc>
              <a:defRPr sz="10666"/>
            </a:lvl1pPr>
          </a:lstStyle>
          <a:p>
            <a:r>
              <a:rPr lang="en-US" dirty="0" smtClean="0"/>
              <a:t>CLICK TO EDIT MASTER TITLE STYLE</a:t>
            </a:r>
            <a:endParaRPr lang="en-CA" dirty="0"/>
          </a:p>
        </p:txBody>
      </p:sp>
      <p:sp>
        <p:nvSpPr>
          <p:cNvPr id="3" name="Flowchart: Process 7"/>
          <p:cNvSpPr/>
          <p:nvPr userDrawn="1"/>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4" name="Flowchart: Process 8"/>
          <p:cNvSpPr/>
          <p:nvPr userDrawn="1"/>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5" name="Flowchart: Process 9"/>
          <p:cNvSpPr/>
          <p:nvPr userDrawn="1"/>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6" name="Flowchart: Process 10"/>
          <p:cNvSpPr/>
          <p:nvPr userDrawn="1"/>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D38D1D58-9CBE-5F4F-ACB8-FD035D17F4D7}" type="slidenum">
              <a:rPr lang="en-US" smtClean="0"/>
              <a:pPr/>
              <a:t>‹#›</a:t>
            </a:fld>
            <a:endParaRPr lang="en-US"/>
          </a:p>
        </p:txBody>
      </p:sp>
    </p:spTree>
    <p:extLst>
      <p:ext uri="{BB962C8B-B14F-4D97-AF65-F5344CB8AC3E}">
        <p14:creationId xmlns:p14="http://schemas.microsoft.com/office/powerpoint/2010/main" val="174804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0813E-888C-E743-BC66-557EBDE8716C}"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6248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0813E-888C-E743-BC66-557EBDE8716C}"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9404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0813E-888C-E743-BC66-557EBDE8716C}"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3848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0813E-888C-E743-BC66-557EBDE8716C}"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42148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0813E-888C-E743-BC66-557EBDE8716C}"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157240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0813E-888C-E743-BC66-557EBDE8716C}"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4613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0813E-888C-E743-BC66-557EBDE8716C}"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11045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0813E-888C-E743-BC66-557EBDE8716C}"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4563A-7866-FE4C-AC9F-A5408BB53EC1}" type="slidenum">
              <a:rPr lang="en-US" smtClean="0"/>
              <a:t>‹#›</a:t>
            </a:fld>
            <a:endParaRPr lang="en-US"/>
          </a:p>
        </p:txBody>
      </p:sp>
    </p:spTree>
    <p:extLst>
      <p:ext uri="{BB962C8B-B14F-4D97-AF65-F5344CB8AC3E}">
        <p14:creationId xmlns:p14="http://schemas.microsoft.com/office/powerpoint/2010/main" val="1382752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0813E-888C-E743-BC66-557EBDE8716C}" type="datetimeFigureOut">
              <a:rPr lang="en-US" smtClean="0"/>
              <a:t>4/19/17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4563A-7866-FE4C-AC9F-A5408BB53EC1}" type="slidenum">
              <a:rPr lang="en-US" smtClean="0"/>
              <a:t>‹#›</a:t>
            </a:fld>
            <a:endParaRPr lang="en-US"/>
          </a:p>
        </p:txBody>
      </p:sp>
    </p:spTree>
    <p:extLst>
      <p:ext uri="{BB962C8B-B14F-4D97-AF65-F5344CB8AC3E}">
        <p14:creationId xmlns:p14="http://schemas.microsoft.com/office/powerpoint/2010/main" val="2105601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859233"/>
            <a:ext cx="11684000" cy="4365880"/>
          </a:xfrm>
        </p:spPr>
        <p:txBody>
          <a:bodyPr>
            <a:normAutofit/>
          </a:bodyPr>
          <a:lstStyle/>
          <a:p>
            <a:pPr>
              <a:lnSpc>
                <a:spcPct val="100000"/>
              </a:lnSpc>
            </a:pPr>
            <a:r>
              <a:rPr lang="en-CA" sz="3600" dirty="0" smtClean="0">
                <a:solidFill>
                  <a:srgbClr val="A6BBC8"/>
                </a:solidFill>
                <a:latin typeface="Amsi Pro Opt Headline" charset="0"/>
                <a:ea typeface="Amsi Pro Opt Headline" charset="0"/>
                <a:cs typeface="Amsi Pro Opt Headline" charset="0"/>
              </a:rPr>
              <a:t>Module Pour les </a:t>
            </a:r>
            <a:r>
              <a:rPr lang="en-CA" sz="3600" dirty="0" err="1">
                <a:solidFill>
                  <a:srgbClr val="A6BBC8"/>
                </a:solidFill>
                <a:latin typeface="Amsi Pro Opt Headline" charset="0"/>
                <a:ea typeface="Amsi Pro Opt Headline" charset="0"/>
                <a:cs typeface="Amsi Pro Opt Headline" charset="0"/>
              </a:rPr>
              <a:t>O</a:t>
            </a:r>
            <a:r>
              <a:rPr lang="en-CA" sz="3600" dirty="0" err="1" smtClean="0">
                <a:solidFill>
                  <a:srgbClr val="A6BBC8"/>
                </a:solidFill>
                <a:latin typeface="Amsi Pro Opt Headline" charset="0"/>
                <a:ea typeface="Amsi Pro Opt Headline" charset="0"/>
                <a:cs typeface="Amsi Pro Opt Headline" charset="0"/>
              </a:rPr>
              <a:t>fficiels</a:t>
            </a:r>
            <a:r>
              <a:rPr lang="en-CA" sz="3600" dirty="0" smtClean="0">
                <a:solidFill>
                  <a:srgbClr val="A6BBC8"/>
                </a:solidFill>
                <a:latin typeface="Amsi Pro Opt Headline" charset="0"/>
                <a:ea typeface="Amsi Pro Opt Headline" charset="0"/>
                <a:cs typeface="Amsi Pro Opt Headline" charset="0"/>
              </a:rPr>
              <a:t> </a:t>
            </a:r>
            <a:r>
              <a:rPr lang="en-CA" sz="3600" dirty="0" err="1" smtClean="0">
                <a:solidFill>
                  <a:srgbClr val="A6BBC8"/>
                </a:solidFill>
                <a:latin typeface="Amsi Pro Opt Headline" charset="0"/>
                <a:ea typeface="Amsi Pro Opt Headline" charset="0"/>
                <a:cs typeface="Amsi Pro Opt Headline" charset="0"/>
              </a:rPr>
              <a:t>Canadiens</a:t>
            </a:r>
            <a:r>
              <a:rPr lang="en-CA" sz="3600" dirty="0" smtClean="0">
                <a:solidFill>
                  <a:srgbClr val="A6BBC8"/>
                </a:solidFill>
                <a:latin typeface="Amsi Pro Opt Headline" charset="0"/>
                <a:ea typeface="Amsi Pro Opt Headline" charset="0"/>
                <a:cs typeface="Amsi Pro Opt Headline" charset="0"/>
              </a:rPr>
              <a:t> </a:t>
            </a:r>
            <a:br>
              <a:rPr lang="en-CA" sz="3600" dirty="0" smtClean="0">
                <a:solidFill>
                  <a:srgbClr val="A6BBC8"/>
                </a:solidFill>
                <a:latin typeface="Amsi Pro Opt Headline" charset="0"/>
                <a:ea typeface="Amsi Pro Opt Headline" charset="0"/>
                <a:cs typeface="Amsi Pro Opt Headline" charset="0"/>
              </a:rPr>
            </a:br>
            <a:r>
              <a:rPr lang="en-CA" sz="3600" dirty="0" smtClean="0">
                <a:solidFill>
                  <a:srgbClr val="A6BBC8"/>
                </a:solidFill>
                <a:latin typeface="Amsi Pro Opt Headline" charset="0"/>
                <a:ea typeface="Amsi Pro Opt Headline" charset="0"/>
                <a:cs typeface="Amsi Pro Opt Headline" charset="0"/>
              </a:rPr>
              <a:t>de Sports </a:t>
            </a:r>
            <a:r>
              <a:rPr lang="en-CA" sz="3600" dirty="0" err="1">
                <a:solidFill>
                  <a:srgbClr val="A6BBC8"/>
                </a:solidFill>
                <a:latin typeface="Amsi Pro Opt Headline" charset="0"/>
                <a:ea typeface="Amsi Pro Opt Headline" charset="0"/>
                <a:cs typeface="Amsi Pro Opt Headline" charset="0"/>
              </a:rPr>
              <a:t>D</a:t>
            </a:r>
            <a:r>
              <a:rPr lang="en-CA" sz="3600" dirty="0" err="1" smtClean="0">
                <a:solidFill>
                  <a:srgbClr val="A6BBC8"/>
                </a:solidFill>
                <a:latin typeface="Amsi Pro Opt Headline" charset="0"/>
                <a:ea typeface="Amsi Pro Opt Headline" charset="0"/>
                <a:cs typeface="Amsi Pro Opt Headline" charset="0"/>
              </a:rPr>
              <a:t>’hiver</a:t>
            </a:r>
            <a:r>
              <a:rPr lang="en-CA" sz="3600" dirty="0" smtClean="0">
                <a:solidFill>
                  <a:srgbClr val="A6BBC8"/>
                </a:solidFill>
                <a:latin typeface="Amsi Pro Opt Headline" charset="0"/>
                <a:ea typeface="Amsi Pro Opt Headline" charset="0"/>
                <a:cs typeface="Amsi Pro Opt Headline" charset="0"/>
              </a:rPr>
              <a:t> </a:t>
            </a:r>
            <a:r>
              <a:rPr lang="en-CA" sz="3600" dirty="0" err="1" smtClean="0">
                <a:solidFill>
                  <a:srgbClr val="A6BBC8"/>
                </a:solidFill>
                <a:latin typeface="Amsi Pro Opt Headline" charset="0"/>
                <a:ea typeface="Amsi Pro Opt Headline" charset="0"/>
                <a:cs typeface="Amsi Pro Opt Headline" charset="0"/>
              </a:rPr>
              <a:t>Niveau</a:t>
            </a:r>
            <a:r>
              <a:rPr lang="en-CA" sz="3600" dirty="0" smtClean="0">
                <a:solidFill>
                  <a:srgbClr val="A6BBC8"/>
                </a:solidFill>
                <a:latin typeface="Amsi Pro Opt Headline" charset="0"/>
                <a:ea typeface="Amsi Pro Opt Headline" charset="0"/>
                <a:cs typeface="Amsi Pro Opt Headline" charset="0"/>
              </a:rPr>
              <a:t> III</a:t>
            </a:r>
            <a:r>
              <a:rPr lang="en-CA" sz="3600" b="1" dirty="0"/>
              <a:t/>
            </a:r>
            <a:br>
              <a:rPr lang="en-CA" sz="3600" b="1" dirty="0"/>
            </a:br>
            <a:r>
              <a:rPr lang="en-CA" sz="3200" dirty="0">
                <a:solidFill>
                  <a:srgbClr val="A6BBC8"/>
                </a:solidFill>
                <a:latin typeface="Amsi Pro Opt Headline" charset="0"/>
                <a:ea typeface="Amsi Pro Opt Headline" charset="0"/>
                <a:cs typeface="Amsi Pro Opt Headline" charset="0"/>
              </a:rPr>
              <a:t/>
            </a:r>
            <a:br>
              <a:rPr lang="en-CA" sz="3200" dirty="0">
                <a:solidFill>
                  <a:srgbClr val="A6BBC8"/>
                </a:solidFill>
                <a:latin typeface="Amsi Pro Opt Headline" charset="0"/>
                <a:ea typeface="Amsi Pro Opt Headline" charset="0"/>
                <a:cs typeface="Amsi Pro Opt Headline" charset="0"/>
              </a:rPr>
            </a:br>
            <a:r>
              <a:rPr lang="en-CA" sz="3200" dirty="0">
                <a:solidFill>
                  <a:srgbClr val="A6BBC8"/>
                </a:solidFill>
                <a:latin typeface="Amsi Pro Opt Headline" charset="0"/>
                <a:ea typeface="Amsi Pro Opt Headline" charset="0"/>
                <a:cs typeface="Amsi Pro Opt Headline" charset="0"/>
              </a:rPr>
              <a:t/>
            </a:r>
            <a:br>
              <a:rPr lang="en-CA" sz="3200" dirty="0">
                <a:solidFill>
                  <a:srgbClr val="A6BBC8"/>
                </a:solidFill>
                <a:latin typeface="Amsi Pro Opt Headline" charset="0"/>
                <a:ea typeface="Amsi Pro Opt Headline" charset="0"/>
                <a:cs typeface="Amsi Pro Opt Headline" charset="0"/>
              </a:rPr>
            </a:br>
            <a:r>
              <a:rPr lang="en-US" sz="2400" dirty="0">
                <a:latin typeface="Amsi Pro Opt Headline" charset="0"/>
                <a:ea typeface="Amsi Pro Opt Headline" charset="0"/>
                <a:cs typeface="Amsi Pro Opt Headline" charset="0"/>
              </a:rPr>
              <a:t>RÔLES DE LEADERSHIP </a:t>
            </a:r>
            <a:r>
              <a:rPr lang="en-US" sz="2400" dirty="0" err="1">
                <a:latin typeface="Amsi Pro Opt Headline" charset="0"/>
                <a:ea typeface="Amsi Pro Opt Headline" charset="0"/>
                <a:cs typeface="Amsi Pro Opt Headline" charset="0"/>
              </a:rPr>
              <a:t>À</a:t>
            </a:r>
            <a:r>
              <a:rPr lang="en-US" sz="2400" dirty="0">
                <a:latin typeface="Amsi Pro Opt Headline" charset="0"/>
                <a:ea typeface="Amsi Pro Opt Headline" charset="0"/>
                <a:cs typeface="Amsi Pro Opt Headline" charset="0"/>
              </a:rPr>
              <a:t> L’ORGANISATION pour les </a:t>
            </a:r>
            <a:r>
              <a:rPr lang="en-US" sz="2400" dirty="0" smtClean="0">
                <a:latin typeface="Amsi Pro Opt Headline" charset="0"/>
                <a:ea typeface="Amsi Pro Opt Headline" charset="0"/>
                <a:cs typeface="Amsi Pro Opt Headline" charset="0"/>
              </a:rPr>
              <a:t/>
            </a:r>
            <a:br>
              <a:rPr lang="en-US" sz="2400" dirty="0" smtClean="0">
                <a:latin typeface="Amsi Pro Opt Headline" charset="0"/>
                <a:ea typeface="Amsi Pro Opt Headline" charset="0"/>
                <a:cs typeface="Amsi Pro Opt Headline" charset="0"/>
              </a:rPr>
            </a:br>
            <a:r>
              <a:rPr lang="en-US" sz="2400" dirty="0" smtClean="0">
                <a:latin typeface="Amsi Pro Opt Headline" charset="0"/>
                <a:ea typeface="Amsi Pro Opt Headline" charset="0"/>
                <a:cs typeface="Amsi Pro Opt Headline" charset="0"/>
              </a:rPr>
              <a:t>ÉVÉNEMENTS </a:t>
            </a:r>
            <a:r>
              <a:rPr lang="en-US" sz="2400" dirty="0">
                <a:latin typeface="Amsi Pro Opt Headline" charset="0"/>
                <a:ea typeface="Amsi Pro Opt Headline" charset="0"/>
                <a:cs typeface="Amsi Pro Opt Headline" charset="0"/>
              </a:rPr>
              <a:t>DE NIVEAUX PROVINCIAUX ET DE LA COUPE CANADA</a:t>
            </a:r>
            <a:r>
              <a:rPr lang="en-US" sz="2400" dirty="0"/>
              <a:t/>
            </a:r>
            <a:br>
              <a:rPr lang="en-US" sz="2400" dirty="0"/>
            </a:b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66763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fontScale="90000"/>
          </a:bodyPr>
          <a:lstStyle>
            <a:lvl1pPr>
              <a:defRPr sz="7000" b="1" i="0" baseline="0">
                <a:solidFill>
                  <a:srgbClr val="D1DDE6"/>
                </a:solidFill>
                <a:latin typeface="Amsi Pro Narw Ultra"/>
                <a:cs typeface="Amsi Pro Narw Ultra"/>
              </a:defRPr>
            </a:lvl1pPr>
          </a:lstStyle>
          <a:p>
            <a:r>
              <a:rPr lang="fr-CA" sz="7200" dirty="0"/>
              <a:t>Le leadership situationnel Activité 1</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10</a:t>
            </a:r>
            <a:endParaRPr lang="en-US" sz="2400" dirty="0">
              <a:solidFill>
                <a:srgbClr val="7A99AC"/>
              </a:solidFill>
            </a:endParaRPr>
          </a:p>
        </p:txBody>
      </p:sp>
      <p:graphicFrame>
        <p:nvGraphicFramePr>
          <p:cNvPr id="26" name="Espace réservé du contenu 4"/>
          <p:cNvGraphicFramePr>
            <a:graphicFrameLocks noGrp="1"/>
          </p:cNvGraphicFramePr>
          <p:nvPr>
            <p:ph idx="1"/>
          </p:nvPr>
        </p:nvGraphicFramePr>
        <p:xfrm>
          <a:off x="838200" y="1419225"/>
          <a:ext cx="10245725" cy="453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571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11</a:t>
            </a:r>
            <a:endParaRPr lang="en-US" sz="2400" dirty="0">
              <a:solidFill>
                <a:srgbClr val="7A99AC"/>
              </a:solidFill>
            </a:endParaRPr>
          </a:p>
        </p:txBody>
      </p:sp>
      <p:graphicFrame>
        <p:nvGraphicFramePr>
          <p:cNvPr id="14" name="Espace réservé du contenu 4"/>
          <p:cNvGraphicFramePr>
            <a:graphicFrameLocks noGrp="1"/>
          </p:cNvGraphicFramePr>
          <p:nvPr>
            <p:ph idx="1"/>
            <p:extLst>
              <p:ext uri="{D42A27DB-BD31-4B8C-83A1-F6EECF244321}">
                <p14:modId xmlns:p14="http://schemas.microsoft.com/office/powerpoint/2010/main" val="1123943128"/>
              </p:ext>
            </p:extLst>
          </p:nvPr>
        </p:nvGraphicFramePr>
        <p:xfrm>
          <a:off x="755372" y="127000"/>
          <a:ext cx="9996176" cy="6492240"/>
        </p:xfrm>
        <a:graphic>
          <a:graphicData uri="http://schemas.openxmlformats.org/drawingml/2006/table">
            <a:tbl>
              <a:tblPr firstRow="1" bandRow="1">
                <a:tableStyleId>{5C22544A-7EE6-4342-B048-85BDC9FD1C3A}</a:tableStyleId>
              </a:tblPr>
              <a:tblGrid>
                <a:gridCol w="4998088"/>
                <a:gridCol w="4998088"/>
              </a:tblGrid>
              <a:tr h="2911613">
                <a:tc>
                  <a:txBody>
                    <a:bodyPr/>
                    <a:lstStyle/>
                    <a:p>
                      <a:r>
                        <a:rPr lang="fr-CA" dirty="0" smtClean="0"/>
                        <a:t>Le débutant</a:t>
                      </a:r>
                    </a:p>
                    <a:p>
                      <a:pPr lvl="1"/>
                      <a:r>
                        <a:rPr lang="fr-FR" dirty="0" smtClean="0"/>
                        <a:t>Inexpérimenté</a:t>
                      </a:r>
                    </a:p>
                    <a:p>
                      <a:pPr lvl="1"/>
                      <a:r>
                        <a:rPr lang="fr-FR" dirty="0" smtClean="0"/>
                        <a:t>Curieux </a:t>
                      </a:r>
                    </a:p>
                    <a:p>
                      <a:pPr lvl="1"/>
                      <a:r>
                        <a:rPr lang="fr-FR" dirty="0" smtClean="0"/>
                        <a:t>Incompétent </a:t>
                      </a:r>
                    </a:p>
                    <a:p>
                      <a:pPr lvl="1"/>
                      <a:r>
                        <a:rPr lang="fr-FR" dirty="0" smtClean="0"/>
                        <a:t>Optimiste</a:t>
                      </a:r>
                    </a:p>
                    <a:p>
                      <a:pPr lvl="1"/>
                      <a:r>
                        <a:rPr lang="fr-FR" dirty="0" smtClean="0"/>
                        <a:t>Rempli d’espoir</a:t>
                      </a:r>
                    </a:p>
                    <a:p>
                      <a:pPr lvl="1"/>
                      <a:r>
                        <a:rPr lang="fr-FR" dirty="0" smtClean="0"/>
                        <a:t>Enthousiaste</a:t>
                      </a:r>
                    </a:p>
                    <a:p>
                      <a:endParaRPr lang="fr-CA" dirty="0"/>
                    </a:p>
                  </a:txBody>
                  <a:tcPr/>
                </a:tc>
                <a:tc>
                  <a:txBody>
                    <a:bodyPr/>
                    <a:lstStyle/>
                    <a:p>
                      <a:r>
                        <a:rPr lang="fr-CA" dirty="0" smtClean="0"/>
                        <a:t>Le débutant avancé</a:t>
                      </a:r>
                    </a:p>
                    <a:p>
                      <a:pPr lvl="1"/>
                      <a:r>
                        <a:rPr lang="fr-FR" dirty="0" smtClean="0"/>
                        <a:t>Dépassé</a:t>
                      </a:r>
                    </a:p>
                    <a:p>
                      <a:pPr lvl="1"/>
                      <a:r>
                        <a:rPr lang="fr-FR" dirty="0" smtClean="0"/>
                        <a:t>Confus</a:t>
                      </a:r>
                    </a:p>
                    <a:p>
                      <a:pPr lvl="1"/>
                      <a:r>
                        <a:rPr lang="fr-FR" dirty="0" smtClean="0"/>
                        <a:t>Démotivé</a:t>
                      </a:r>
                      <a:r>
                        <a:rPr lang="fr-FR" baseline="0" dirty="0" smtClean="0"/>
                        <a:t> (face à la réalité ex:-30)</a:t>
                      </a:r>
                      <a:endParaRPr lang="fr-FR" dirty="0" smtClean="0"/>
                    </a:p>
                    <a:p>
                      <a:pPr lvl="1"/>
                      <a:r>
                        <a:rPr lang="fr-FR" dirty="0" smtClean="0"/>
                        <a:t>Démoralisé</a:t>
                      </a:r>
                      <a:r>
                        <a:rPr lang="fr-FR" baseline="0" dirty="0" smtClean="0"/>
                        <a:t> (besoin de suivi)</a:t>
                      </a:r>
                      <a:endParaRPr lang="fr-FR" dirty="0" smtClean="0"/>
                    </a:p>
                    <a:p>
                      <a:pPr lvl="1"/>
                      <a:r>
                        <a:rPr lang="fr-FR" dirty="0" smtClean="0"/>
                        <a:t>Frustré</a:t>
                      </a:r>
                    </a:p>
                    <a:p>
                      <a:pPr lvl="1"/>
                      <a:r>
                        <a:rPr lang="fr-FR" dirty="0" smtClean="0"/>
                        <a:t>Compétences</a:t>
                      </a:r>
                      <a:r>
                        <a:rPr lang="fr-FR" baseline="0" dirty="0" smtClean="0"/>
                        <a:t> non-uniformes et variables</a:t>
                      </a:r>
                    </a:p>
                    <a:p>
                      <a:pPr lvl="1"/>
                      <a:r>
                        <a:rPr lang="fr-FR" baseline="0" dirty="0" smtClean="0"/>
                        <a:t>Enthousiaste ( Selon le suivi qui lui a été accordé)</a:t>
                      </a:r>
                      <a:endParaRPr lang="fr-FR" dirty="0" smtClean="0"/>
                    </a:p>
                    <a:p>
                      <a:endParaRPr lang="fr-CA" baseline="0" dirty="0" smtClean="0"/>
                    </a:p>
                    <a:p>
                      <a:endParaRPr lang="fr-CA" dirty="0"/>
                    </a:p>
                  </a:txBody>
                  <a:tcPr/>
                </a:tc>
              </a:tr>
              <a:tr h="2911613">
                <a:tc>
                  <a:txBody>
                    <a:bodyPr/>
                    <a:lstStyle/>
                    <a:p>
                      <a:r>
                        <a:rPr lang="fr-CA" dirty="0" smtClean="0"/>
                        <a:t>Le contributeur</a:t>
                      </a:r>
                      <a:r>
                        <a:rPr lang="fr-CA" baseline="0" dirty="0" smtClean="0"/>
                        <a:t> régulier</a:t>
                      </a:r>
                      <a:endParaRPr lang="fr-CA" dirty="0" smtClean="0"/>
                    </a:p>
                    <a:p>
                      <a:pPr lvl="1"/>
                      <a:r>
                        <a:rPr lang="fr-FR" dirty="0" smtClean="0"/>
                        <a:t>Compétent</a:t>
                      </a:r>
                      <a:r>
                        <a:rPr lang="fr-FR" baseline="0" dirty="0" smtClean="0"/>
                        <a:t>, mais prudent</a:t>
                      </a:r>
                      <a:endParaRPr lang="fr-FR" dirty="0" smtClean="0"/>
                    </a:p>
                    <a:p>
                      <a:pPr lvl="1"/>
                      <a:r>
                        <a:rPr lang="fr-FR" dirty="0" smtClean="0"/>
                        <a:t>Auto</a:t>
                      </a:r>
                      <a:r>
                        <a:rPr lang="fr-FR" baseline="0" dirty="0" smtClean="0"/>
                        <a:t> </a:t>
                      </a:r>
                      <a:r>
                        <a:rPr lang="fr-FR" dirty="0" smtClean="0"/>
                        <a:t>Critique</a:t>
                      </a:r>
                    </a:p>
                    <a:p>
                      <a:pPr lvl="1"/>
                      <a:r>
                        <a:rPr lang="fr-FR" dirty="0" smtClean="0"/>
                        <a:t>Conscient de l’environnement</a:t>
                      </a:r>
                    </a:p>
                    <a:p>
                      <a:pPr lvl="1"/>
                      <a:r>
                        <a:rPr lang="fr-FR" dirty="0" smtClean="0"/>
                        <a:t>Hésitant</a:t>
                      </a:r>
                    </a:p>
                    <a:p>
                      <a:pPr lvl="1"/>
                      <a:r>
                        <a:rPr lang="fr-FR" dirty="0" smtClean="0"/>
                        <a:t>Capable</a:t>
                      </a:r>
                    </a:p>
                    <a:p>
                      <a:pPr lvl="1"/>
                      <a:r>
                        <a:rPr lang="fr-FR" dirty="0" smtClean="0"/>
                        <a:t>Collaborateur</a:t>
                      </a:r>
                    </a:p>
                    <a:p>
                      <a:pPr lvl="1"/>
                      <a:r>
                        <a:rPr lang="fr-FR" dirty="0" smtClean="0"/>
                        <a:t>Inquiet</a:t>
                      </a:r>
                    </a:p>
                    <a:p>
                      <a:pPr lvl="1"/>
                      <a:r>
                        <a:rPr lang="fr-FR" dirty="0" smtClean="0"/>
                        <a:t>Timide</a:t>
                      </a:r>
                      <a:r>
                        <a:rPr lang="fr-FR" baseline="0" dirty="0" smtClean="0"/>
                        <a:t> ou incertain</a:t>
                      </a:r>
                    </a:p>
                    <a:p>
                      <a:pPr lvl="1"/>
                      <a:r>
                        <a:rPr lang="fr-FR" baseline="0" dirty="0" smtClean="0"/>
                        <a:t>Peut être ennuyé selon le niveau de responsabilité et d’encadrement</a:t>
                      </a:r>
                      <a:endParaRPr lang="fr-FR" dirty="0" smtClean="0"/>
                    </a:p>
                    <a:p>
                      <a:endParaRPr lang="fr-CA" dirty="0"/>
                    </a:p>
                  </a:txBody>
                  <a:tcPr/>
                </a:tc>
                <a:tc>
                  <a:txBody>
                    <a:bodyPr/>
                    <a:lstStyle/>
                    <a:p>
                      <a:r>
                        <a:rPr lang="fr-CA" dirty="0" smtClean="0"/>
                        <a:t>Le</a:t>
                      </a:r>
                      <a:r>
                        <a:rPr lang="fr-CA" baseline="0" dirty="0" smtClean="0"/>
                        <a:t> maître professionnel</a:t>
                      </a:r>
                      <a:endParaRPr lang="fr-CA" dirty="0" smtClean="0"/>
                    </a:p>
                    <a:p>
                      <a:pPr lvl="1"/>
                      <a:r>
                        <a:rPr lang="fr-FR" dirty="0" smtClean="0"/>
                        <a:t>Confiant</a:t>
                      </a:r>
                    </a:p>
                    <a:p>
                      <a:pPr lvl="1"/>
                      <a:r>
                        <a:rPr lang="fr-FR" dirty="0" smtClean="0"/>
                        <a:t>Juste</a:t>
                      </a:r>
                      <a:r>
                        <a:rPr lang="fr-FR" baseline="0" dirty="0" smtClean="0"/>
                        <a:t> titre</a:t>
                      </a:r>
                      <a:endParaRPr lang="fr-FR" dirty="0" smtClean="0"/>
                    </a:p>
                    <a:p>
                      <a:pPr lvl="1"/>
                      <a:r>
                        <a:rPr lang="fr-FR" dirty="0" smtClean="0"/>
                        <a:t>Compétences</a:t>
                      </a:r>
                      <a:r>
                        <a:rPr lang="fr-FR" baseline="0" dirty="0" smtClean="0"/>
                        <a:t> uniformes</a:t>
                      </a:r>
                      <a:r>
                        <a:rPr lang="fr-FR" dirty="0" smtClean="0"/>
                        <a:t> </a:t>
                      </a:r>
                    </a:p>
                    <a:p>
                      <a:pPr lvl="1"/>
                      <a:r>
                        <a:rPr lang="fr-FR" dirty="0" smtClean="0"/>
                        <a:t>Inspiré</a:t>
                      </a:r>
                    </a:p>
                    <a:p>
                      <a:pPr lvl="1"/>
                      <a:r>
                        <a:rPr lang="fr-FR" dirty="0" smtClean="0"/>
                        <a:t>Inspirant</a:t>
                      </a:r>
                      <a:r>
                        <a:rPr lang="fr-FR" baseline="0" dirty="0" smtClean="0"/>
                        <a:t> envers les autres</a:t>
                      </a:r>
                      <a:endParaRPr lang="fr-FR" dirty="0" smtClean="0"/>
                    </a:p>
                    <a:p>
                      <a:pPr lvl="1"/>
                      <a:r>
                        <a:rPr lang="fr-FR" dirty="0" smtClean="0"/>
                        <a:t>Autonome</a:t>
                      </a:r>
                    </a:p>
                    <a:p>
                      <a:pPr lvl="1"/>
                      <a:r>
                        <a:rPr lang="fr-FR" dirty="0" smtClean="0"/>
                        <a:t>Accompli</a:t>
                      </a:r>
                    </a:p>
                    <a:p>
                      <a:pPr lvl="1"/>
                      <a:r>
                        <a:rPr lang="fr-FR" dirty="0" smtClean="0"/>
                        <a:t>Motivé</a:t>
                      </a:r>
                    </a:p>
                    <a:p>
                      <a:endParaRPr lang="fr-CA" dirty="0"/>
                    </a:p>
                  </a:txBody>
                  <a:tcPr/>
                </a:tc>
              </a:tr>
            </a:tbl>
          </a:graphicData>
        </a:graphic>
      </p:graphicFrame>
    </p:spTree>
    <p:extLst>
      <p:ext uri="{BB962C8B-B14F-4D97-AF65-F5344CB8AC3E}">
        <p14:creationId xmlns:p14="http://schemas.microsoft.com/office/powerpoint/2010/main" val="93777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Pause 15 minutes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12</a:t>
            </a:r>
            <a:endParaRPr lang="en-US" sz="2400" dirty="0">
              <a:solidFill>
                <a:srgbClr val="7A99AC"/>
              </a:solidFill>
            </a:endParaRPr>
          </a:p>
        </p:txBody>
      </p:sp>
    </p:spTree>
    <p:extLst>
      <p:ext uri="{BB962C8B-B14F-4D97-AF65-F5344CB8AC3E}">
        <p14:creationId xmlns:p14="http://schemas.microsoft.com/office/powerpoint/2010/main" val="2145485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fontScale="90000"/>
          </a:bodyPr>
          <a:lstStyle>
            <a:lvl1pPr>
              <a:defRPr sz="7000" b="1" i="0" baseline="0">
                <a:solidFill>
                  <a:srgbClr val="D1DDE6"/>
                </a:solidFill>
                <a:latin typeface="Amsi Pro Narw Ultra"/>
                <a:cs typeface="Amsi Pro Narw Ultra"/>
              </a:defRPr>
            </a:lvl1pPr>
          </a:lstStyle>
          <a:p>
            <a:r>
              <a:rPr lang="fr-CA" sz="7200" dirty="0"/>
              <a:t>Leadership des Officiels (suite)</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None/>
            </a:pPr>
            <a:r>
              <a:rPr lang="fr-CA" dirty="0"/>
              <a:t>L’engagement c’est la mesure de la motivation et de la confiance d’une personne par rapport à un objectif ou a une tache</a:t>
            </a:r>
          </a:p>
          <a:p>
            <a:pPr marL="457200" indent="-457200">
              <a:buNone/>
            </a:pPr>
            <a:endParaRPr lang="fr-CA" dirty="0"/>
          </a:p>
          <a:p>
            <a:pPr marL="457200" indent="-457200">
              <a:buNone/>
            </a:pPr>
            <a:r>
              <a:rPr lang="fr-CA" dirty="0"/>
              <a:t>Un mélange de confiance et de motivation</a:t>
            </a:r>
          </a:p>
          <a:p>
            <a:pPr marL="457200" indent="-457200">
              <a:buNone/>
            </a:pPr>
            <a:endParaRPr lang="fr-CA" dirty="0"/>
          </a:p>
          <a:p>
            <a:pPr marL="457200" indent="-457200">
              <a:buNone/>
            </a:pPr>
            <a:r>
              <a:rPr lang="fr-CA" dirty="0"/>
              <a:t>La confiance vient de la formation</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13</a:t>
            </a:r>
            <a:endParaRPr lang="en-US" sz="2400" dirty="0">
              <a:solidFill>
                <a:srgbClr val="7A99AC"/>
              </a:solidFill>
            </a:endParaRPr>
          </a:p>
        </p:txBody>
      </p:sp>
    </p:spTree>
    <p:extLst>
      <p:ext uri="{BB962C8B-B14F-4D97-AF65-F5344CB8AC3E}">
        <p14:creationId xmlns:p14="http://schemas.microsoft.com/office/powerpoint/2010/main" val="87183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14</a:t>
            </a:r>
            <a:endParaRPr lang="en-US" sz="2400" dirty="0">
              <a:solidFill>
                <a:srgbClr val="7A99AC"/>
              </a:solidFill>
            </a:endParaRPr>
          </a:p>
        </p:txBody>
      </p:sp>
      <p:graphicFrame>
        <p:nvGraphicFramePr>
          <p:cNvPr id="18" name="Espace réservé du contenu 4"/>
          <p:cNvGraphicFramePr>
            <a:graphicFrameLocks noGrp="1"/>
          </p:cNvGraphicFramePr>
          <p:nvPr>
            <p:ph idx="1"/>
            <p:extLst>
              <p:ext uri="{D42A27DB-BD31-4B8C-83A1-F6EECF244321}">
                <p14:modId xmlns:p14="http://schemas.microsoft.com/office/powerpoint/2010/main" val="162266152"/>
              </p:ext>
            </p:extLst>
          </p:nvPr>
        </p:nvGraphicFramePr>
        <p:xfrm>
          <a:off x="778403" y="589257"/>
          <a:ext cx="10245726" cy="5242560"/>
        </p:xfrm>
        <a:graphic>
          <a:graphicData uri="http://schemas.openxmlformats.org/drawingml/2006/table">
            <a:tbl>
              <a:tblPr firstRow="1" bandRow="1">
                <a:tableStyleId>{5C22544A-7EE6-4342-B048-85BDC9FD1C3A}</a:tableStyleId>
              </a:tblPr>
              <a:tblGrid>
                <a:gridCol w="5122863"/>
                <a:gridCol w="5122863"/>
              </a:tblGrid>
              <a:tr h="370840">
                <a:tc>
                  <a:txBody>
                    <a:bodyPr/>
                    <a:lstStyle/>
                    <a:p>
                      <a:r>
                        <a:rPr lang="fr-CA" dirty="0" smtClean="0"/>
                        <a:t>Le débutant</a:t>
                      </a:r>
                    </a:p>
                    <a:p>
                      <a:pPr lvl="1"/>
                      <a:r>
                        <a:rPr lang="fr-FR" sz="1600" dirty="0" smtClean="0"/>
                        <a:t>Reconnaître</a:t>
                      </a:r>
                      <a:r>
                        <a:rPr lang="fr-FR" sz="1600" baseline="0" dirty="0" smtClean="0"/>
                        <a:t> son enthousiasme et ses compétences</a:t>
                      </a:r>
                      <a:endParaRPr lang="fr-FR" sz="1600" dirty="0" smtClean="0"/>
                    </a:p>
                    <a:p>
                      <a:pPr lvl="1"/>
                      <a:r>
                        <a:rPr lang="fr-FR" sz="1600" dirty="0" smtClean="0"/>
                        <a:t>Donner</a:t>
                      </a:r>
                      <a:r>
                        <a:rPr lang="fr-FR" sz="1600" baseline="0" dirty="0" smtClean="0"/>
                        <a:t> des attentes claires et des objectifs précis</a:t>
                      </a:r>
                      <a:endParaRPr lang="fr-FR" sz="1600" dirty="0" smtClean="0"/>
                    </a:p>
                    <a:p>
                      <a:pPr lvl="1"/>
                      <a:r>
                        <a:rPr lang="fr-FR" sz="1600" dirty="0" smtClean="0"/>
                        <a:t>Établir les priorités</a:t>
                      </a:r>
                    </a:p>
                    <a:p>
                      <a:pPr lvl="1"/>
                      <a:r>
                        <a:rPr lang="fr-FR" sz="1600" dirty="0" smtClean="0"/>
                        <a:t>Avoir</a:t>
                      </a:r>
                      <a:r>
                        <a:rPr lang="fr-FR" sz="1600" baseline="0" dirty="0" smtClean="0"/>
                        <a:t> un plan d’action</a:t>
                      </a:r>
                      <a:endParaRPr lang="fr-FR" sz="1600" dirty="0" smtClean="0"/>
                    </a:p>
                    <a:p>
                      <a:pPr lvl="1"/>
                      <a:r>
                        <a:rPr lang="fr-FR" sz="1600" dirty="0" smtClean="0"/>
                        <a:t>Être</a:t>
                      </a:r>
                      <a:r>
                        <a:rPr lang="fr-FR" sz="1600" baseline="0" dirty="0" smtClean="0"/>
                        <a:t> prêt à répéter</a:t>
                      </a:r>
                      <a:endParaRPr lang="fr-FR" sz="1600" dirty="0" smtClean="0"/>
                    </a:p>
                    <a:p>
                      <a:pPr lvl="1"/>
                      <a:r>
                        <a:rPr lang="fr-FR" sz="1600" dirty="0" smtClean="0"/>
                        <a:t>Être</a:t>
                      </a:r>
                      <a:r>
                        <a:rPr lang="fr-FR" sz="1600" baseline="0" dirty="0" smtClean="0"/>
                        <a:t> précis</a:t>
                      </a:r>
                    </a:p>
                    <a:p>
                      <a:pPr lvl="1"/>
                      <a:r>
                        <a:rPr lang="fr-FR" sz="1600" baseline="0" dirty="0" smtClean="0"/>
                        <a:t>Montrer les limites dès le début</a:t>
                      </a:r>
                    </a:p>
                    <a:p>
                      <a:pPr>
                        <a:spcBef>
                          <a:spcPct val="0"/>
                        </a:spcBef>
                      </a:pPr>
                      <a:endParaRPr lang="fr-FR" baseline="0" dirty="0" smtClean="0"/>
                    </a:p>
                    <a:p>
                      <a:pPr>
                        <a:spcBef>
                          <a:spcPct val="0"/>
                        </a:spcBef>
                      </a:pPr>
                      <a:r>
                        <a:rPr lang="fr-FR" baseline="0" dirty="0" smtClean="0"/>
                        <a:t>Leadership directif</a:t>
                      </a:r>
                      <a:endParaRPr lang="fr-FR" dirty="0" smtClean="0"/>
                    </a:p>
                    <a:p>
                      <a:endParaRPr lang="fr-CA" dirty="0"/>
                    </a:p>
                  </a:txBody>
                  <a:tcPr/>
                </a:tc>
                <a:tc>
                  <a:txBody>
                    <a:bodyPr/>
                    <a:lstStyle/>
                    <a:p>
                      <a:r>
                        <a:rPr lang="fr-CA" dirty="0" smtClean="0"/>
                        <a:t>Le débutant avancé</a:t>
                      </a:r>
                    </a:p>
                    <a:p>
                      <a:pPr lvl="1"/>
                      <a:r>
                        <a:rPr lang="fr-FR" sz="1600" dirty="0" smtClean="0"/>
                        <a:t>Doit</a:t>
                      </a:r>
                      <a:r>
                        <a:rPr lang="fr-FR" sz="1600" baseline="0" dirty="0" smtClean="0"/>
                        <a:t> participer à l’élaboration des plans</a:t>
                      </a:r>
                      <a:endParaRPr lang="fr-FR" sz="1600" dirty="0" smtClean="0"/>
                    </a:p>
                    <a:p>
                      <a:pPr lvl="1"/>
                      <a:r>
                        <a:rPr lang="fr-FR" sz="1600" dirty="0" smtClean="0"/>
                        <a:t>Lui</a:t>
                      </a:r>
                      <a:r>
                        <a:rPr lang="fr-FR" sz="1600" baseline="0" dirty="0" smtClean="0"/>
                        <a:t> rappeler qu’il progresse et qu’il doit encore progresser</a:t>
                      </a:r>
                      <a:endParaRPr lang="fr-FR" sz="1600" dirty="0" smtClean="0"/>
                    </a:p>
                    <a:p>
                      <a:pPr lvl="1"/>
                      <a:r>
                        <a:rPr lang="fr-FR" sz="1600" dirty="0" smtClean="0"/>
                        <a:t>Lui</a:t>
                      </a:r>
                      <a:r>
                        <a:rPr lang="fr-FR" sz="1600" baseline="0" dirty="0" smtClean="0"/>
                        <a:t> faire savoir qu’il est normal de faire des erreurs</a:t>
                      </a:r>
                      <a:endParaRPr lang="fr-FR" sz="1600" dirty="0" smtClean="0"/>
                    </a:p>
                    <a:p>
                      <a:pPr lvl="1"/>
                      <a:r>
                        <a:rPr lang="fr-FR" sz="1600" dirty="0" smtClean="0"/>
                        <a:t>Le</a:t>
                      </a:r>
                      <a:r>
                        <a:rPr lang="fr-FR" sz="1600" baseline="0" dirty="0" smtClean="0"/>
                        <a:t> conseiller et le rassurer lorsqu’il commet une erreur</a:t>
                      </a:r>
                      <a:endParaRPr lang="fr-FR" sz="1600" dirty="0" smtClean="0"/>
                    </a:p>
                    <a:p>
                      <a:pPr lvl="1"/>
                      <a:r>
                        <a:rPr lang="fr-FR" sz="1600" dirty="0" smtClean="0"/>
                        <a:t>Lui</a:t>
                      </a:r>
                      <a:r>
                        <a:rPr lang="fr-FR" sz="1600" baseline="0" dirty="0" smtClean="0"/>
                        <a:t> donner des conseils précis</a:t>
                      </a:r>
                      <a:endParaRPr lang="fr-FR" sz="1600" dirty="0" smtClean="0"/>
                    </a:p>
                    <a:p>
                      <a:pPr lvl="1"/>
                      <a:r>
                        <a:rPr lang="fr-FR" sz="1600" dirty="0" smtClean="0"/>
                        <a:t>Féliciter</a:t>
                      </a:r>
                      <a:r>
                        <a:rPr lang="fr-FR" sz="1600" baseline="0" dirty="0" smtClean="0"/>
                        <a:t> ses succès</a:t>
                      </a:r>
                    </a:p>
                    <a:p>
                      <a:pPr>
                        <a:spcBef>
                          <a:spcPct val="0"/>
                        </a:spcBef>
                      </a:pPr>
                      <a:r>
                        <a:rPr lang="fr-FR" dirty="0" smtClean="0"/>
                        <a:t>Leadership accompagnateur</a:t>
                      </a:r>
                    </a:p>
                    <a:p>
                      <a:endParaRPr lang="fr-CA" dirty="0"/>
                    </a:p>
                  </a:txBody>
                  <a:tcPr/>
                </a:tc>
              </a:tr>
              <a:tr h="370840">
                <a:tc>
                  <a:txBody>
                    <a:bodyPr/>
                    <a:lstStyle/>
                    <a:p>
                      <a:r>
                        <a:rPr lang="fr-CA" dirty="0" smtClean="0"/>
                        <a:t>Le contributeur</a:t>
                      </a:r>
                      <a:r>
                        <a:rPr lang="fr-CA" baseline="0" dirty="0" smtClean="0"/>
                        <a:t> régulier</a:t>
                      </a:r>
                      <a:endParaRPr lang="fr-CA" dirty="0" smtClean="0"/>
                    </a:p>
                    <a:p>
                      <a:pPr lvl="1"/>
                      <a:r>
                        <a:rPr lang="fr-FR" sz="1600" dirty="0" smtClean="0"/>
                        <a:t>S’attend à ce qu’on l’aide</a:t>
                      </a:r>
                      <a:r>
                        <a:rPr lang="fr-FR" sz="1600" baseline="0" dirty="0" smtClean="0"/>
                        <a:t> à réfléchir à haute voix*</a:t>
                      </a:r>
                      <a:endParaRPr lang="fr-FR" sz="1600" dirty="0" smtClean="0"/>
                    </a:p>
                    <a:p>
                      <a:pPr lvl="1"/>
                      <a:r>
                        <a:rPr lang="fr-FR" sz="1600" dirty="0" smtClean="0"/>
                        <a:t>S’attend à ce qu’on le conseille sans prendre sa place </a:t>
                      </a:r>
                    </a:p>
                    <a:p>
                      <a:pPr lvl="1"/>
                      <a:r>
                        <a:rPr lang="fr-FR" sz="1600" dirty="0" smtClean="0"/>
                        <a:t>S’attend à être félicité pour des actions concrètes </a:t>
                      </a:r>
                    </a:p>
                    <a:p>
                      <a:pPr lvl="1"/>
                      <a:r>
                        <a:rPr lang="fr-FR" sz="1600" dirty="0" smtClean="0"/>
                        <a:t>S’établi ses propres objectifs</a:t>
                      </a:r>
                    </a:p>
                    <a:p>
                      <a:pPr lvl="1"/>
                      <a:r>
                        <a:rPr lang="fr-FR" sz="1600" dirty="0" smtClean="0"/>
                        <a:t>A</a:t>
                      </a:r>
                      <a:r>
                        <a:rPr lang="fr-FR" sz="1600" baseline="0" dirty="0" smtClean="0"/>
                        <a:t> besoin d’approbation</a:t>
                      </a:r>
                    </a:p>
                    <a:p>
                      <a:pPr lvl="1"/>
                      <a:r>
                        <a:rPr lang="fr-FR" sz="1600" baseline="0" dirty="0" smtClean="0"/>
                        <a:t>Demande un suivi constant</a:t>
                      </a:r>
                    </a:p>
                    <a:p>
                      <a:pPr lvl="1"/>
                      <a:r>
                        <a:rPr lang="fr-FR" sz="1600" baseline="0" dirty="0" smtClean="0"/>
                        <a:t>Reconnaitre publiquement ses compétences</a:t>
                      </a:r>
                      <a:endParaRPr lang="fr-FR" sz="1600" dirty="0" smtClean="0"/>
                    </a:p>
                    <a:p>
                      <a:r>
                        <a:rPr lang="fr-CA" baseline="0" dirty="0" smtClean="0"/>
                        <a:t>Leadership de soutien</a:t>
                      </a:r>
                    </a:p>
                  </a:txBody>
                  <a:tcPr/>
                </a:tc>
                <a:tc>
                  <a:txBody>
                    <a:bodyPr/>
                    <a:lstStyle/>
                    <a:p>
                      <a:r>
                        <a:rPr lang="fr-CA" dirty="0" smtClean="0"/>
                        <a:t>Le maître</a:t>
                      </a:r>
                      <a:r>
                        <a:rPr lang="fr-CA" baseline="0" dirty="0" smtClean="0"/>
                        <a:t> professionnel</a:t>
                      </a:r>
                      <a:endParaRPr lang="fr-CA" dirty="0" smtClean="0"/>
                    </a:p>
                    <a:p>
                      <a:pPr lvl="1"/>
                      <a:r>
                        <a:rPr lang="fr-FR" sz="1600" dirty="0" smtClean="0"/>
                        <a:t>S’attend à</a:t>
                      </a:r>
                      <a:r>
                        <a:rPr lang="fr-FR" sz="1600" baseline="0" dirty="0" smtClean="0"/>
                        <a:t> ce qu’on lui fasse confiance</a:t>
                      </a:r>
                      <a:endParaRPr lang="fr-FR" sz="1600" dirty="0" smtClean="0"/>
                    </a:p>
                    <a:p>
                      <a:pPr lvl="1"/>
                      <a:r>
                        <a:rPr lang="fr-FR" sz="1600" dirty="0" smtClean="0"/>
                        <a:t>Veut</a:t>
                      </a:r>
                      <a:r>
                        <a:rPr lang="fr-FR" sz="1600" baseline="0" dirty="0" smtClean="0"/>
                        <a:t> avoir de la variété dans ses défis</a:t>
                      </a:r>
                      <a:endParaRPr lang="fr-FR" sz="1600" dirty="0" smtClean="0"/>
                    </a:p>
                    <a:p>
                      <a:pPr lvl="1"/>
                      <a:r>
                        <a:rPr lang="fr-FR" sz="1600" dirty="0" smtClean="0"/>
                        <a:t>S’attend à avoir de l’autonomie </a:t>
                      </a:r>
                    </a:p>
                    <a:p>
                      <a:pPr lvl="1"/>
                      <a:r>
                        <a:rPr lang="fr-FR" sz="1600" dirty="0" smtClean="0"/>
                        <a:t>A</a:t>
                      </a:r>
                      <a:r>
                        <a:rPr lang="fr-FR" sz="1600" baseline="0" dirty="0" smtClean="0"/>
                        <a:t> besoin d’avoir l’occasion de former les autres</a:t>
                      </a:r>
                      <a:endParaRPr lang="fr-FR" sz="1600" dirty="0" smtClean="0"/>
                    </a:p>
                    <a:p>
                      <a:pPr lvl="1"/>
                      <a:r>
                        <a:rPr lang="fr-FR" sz="1600" dirty="0" smtClean="0"/>
                        <a:t>Doit</a:t>
                      </a:r>
                      <a:r>
                        <a:rPr lang="fr-FR" sz="1600" baseline="0" dirty="0" smtClean="0"/>
                        <a:t> être reconnu comme un contributeur important</a:t>
                      </a:r>
                    </a:p>
                    <a:p>
                      <a:pPr lvl="1"/>
                      <a:endParaRPr lang="fr-FR" sz="1600" baseline="0" dirty="0" smtClean="0"/>
                    </a:p>
                    <a:p>
                      <a:pPr lvl="1"/>
                      <a:endParaRPr lang="fr-FR" sz="1600" dirty="0" smtClean="0"/>
                    </a:p>
                    <a:p>
                      <a:r>
                        <a:rPr lang="fr-CA" baseline="0" dirty="0" smtClean="0"/>
                        <a:t>Leadership délégant</a:t>
                      </a:r>
                    </a:p>
                  </a:txBody>
                  <a:tcPr/>
                </a:tc>
              </a:tr>
            </a:tbl>
          </a:graphicData>
        </a:graphic>
      </p:graphicFrame>
    </p:spTree>
    <p:extLst>
      <p:ext uri="{BB962C8B-B14F-4D97-AF65-F5344CB8AC3E}">
        <p14:creationId xmlns:p14="http://schemas.microsoft.com/office/powerpoint/2010/main" val="169040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Leadership</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fr-CA" dirty="0"/>
              <a:t>Tête Cœur Main</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15</a:t>
            </a:r>
            <a:endParaRPr lang="en-US" sz="2400" dirty="0">
              <a:solidFill>
                <a:srgbClr val="7A99AC"/>
              </a:solidFill>
            </a:endParaRPr>
          </a:p>
        </p:txBody>
      </p:sp>
      <p:pic>
        <p:nvPicPr>
          <p:cNvPr id="14" name="Picture 3" descr="C:\Users\Charles-Antoine\AppData\Local\Microsoft\Windows\INetCache\IE\WLEHHPIO\head-thoughts-blog-ideas[1].jpg"/>
          <p:cNvPicPr>
            <a:picLocks noChangeAspect="1" noChangeArrowheads="1"/>
          </p:cNvPicPr>
          <p:nvPr/>
        </p:nvPicPr>
        <p:blipFill>
          <a:blip r:embed="rId4" cstate="print"/>
          <a:srcRect/>
          <a:stretch>
            <a:fillRect/>
          </a:stretch>
        </p:blipFill>
        <p:spPr bwMode="auto">
          <a:xfrm>
            <a:off x="1552575" y="3124733"/>
            <a:ext cx="1828800" cy="1219200"/>
          </a:xfrm>
          <a:prstGeom prst="rect">
            <a:avLst/>
          </a:prstGeom>
          <a:noFill/>
        </p:spPr>
      </p:pic>
      <p:pic>
        <p:nvPicPr>
          <p:cNvPr id="18" name="Picture 4" descr="C:\Users\Charles-Antoine\AppData\Local\Microsoft\Windows\INetCache\IE\WLEHHPIO\silhouette-heart[1].jpg"/>
          <p:cNvPicPr>
            <a:picLocks noChangeAspect="1" noChangeArrowheads="1"/>
          </p:cNvPicPr>
          <p:nvPr/>
        </p:nvPicPr>
        <p:blipFill>
          <a:blip r:embed="rId5" cstate="print"/>
          <a:srcRect/>
          <a:stretch>
            <a:fillRect/>
          </a:stretch>
        </p:blipFill>
        <p:spPr bwMode="auto">
          <a:xfrm>
            <a:off x="4102680" y="2755639"/>
            <a:ext cx="1957387" cy="1957387"/>
          </a:xfrm>
          <a:prstGeom prst="rect">
            <a:avLst/>
          </a:prstGeom>
          <a:noFill/>
        </p:spPr>
      </p:pic>
      <p:pic>
        <p:nvPicPr>
          <p:cNvPr id="20" name="Picture 6" descr="C:\Users\Charles-Antoine\AppData\Local\Microsoft\Windows\INetCache\IE\1FZH6R2N\La-Main-rouge8[1].jpg"/>
          <p:cNvPicPr>
            <a:picLocks noChangeAspect="1" noChangeArrowheads="1"/>
          </p:cNvPicPr>
          <p:nvPr/>
        </p:nvPicPr>
        <p:blipFill>
          <a:blip r:embed="rId6" cstate="print"/>
          <a:srcRect/>
          <a:stretch>
            <a:fillRect/>
          </a:stretch>
        </p:blipFill>
        <p:spPr bwMode="auto">
          <a:xfrm>
            <a:off x="7483474" y="2749914"/>
            <a:ext cx="1741087" cy="1797050"/>
          </a:xfrm>
          <a:prstGeom prst="rect">
            <a:avLst/>
          </a:prstGeom>
          <a:noFill/>
        </p:spPr>
      </p:pic>
    </p:spTree>
    <p:extLst>
      <p:ext uri="{BB962C8B-B14F-4D97-AF65-F5344CB8AC3E}">
        <p14:creationId xmlns:p14="http://schemas.microsoft.com/office/powerpoint/2010/main" val="112969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Vous devez bien comprendre les niveaux de maturité de votre équipe pour bien bâtir, diriger, comprendre et amener la réussite de votre projet et de votre équipe.</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16</a:t>
            </a:r>
            <a:endParaRPr lang="en-US" sz="2400" dirty="0">
              <a:solidFill>
                <a:srgbClr val="7A99AC"/>
              </a:solidFill>
            </a:endParaRPr>
          </a:p>
        </p:txBody>
      </p:sp>
    </p:spTree>
    <p:extLst>
      <p:ext uri="{BB962C8B-B14F-4D97-AF65-F5344CB8AC3E}">
        <p14:creationId xmlns:p14="http://schemas.microsoft.com/office/powerpoint/2010/main" val="210725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fontScale="90000"/>
          </a:bodyPr>
          <a:lstStyle>
            <a:lvl1pPr>
              <a:defRPr sz="7000" b="1" i="0" baseline="0">
                <a:solidFill>
                  <a:srgbClr val="D1DDE6"/>
                </a:solidFill>
                <a:latin typeface="Amsi Pro Narw Ultra"/>
                <a:cs typeface="Amsi Pro Narw Ultra"/>
              </a:defRPr>
            </a:lvl1pPr>
          </a:lstStyle>
          <a:p>
            <a:r>
              <a:rPr lang="fr-FR" sz="6600" dirty="0"/>
              <a:t>La gestion du temps et des outils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17</a:t>
            </a:r>
            <a:endParaRPr lang="en-US" sz="2400" dirty="0">
              <a:solidFill>
                <a:srgbClr val="7A99AC"/>
              </a:solidFill>
            </a:endParaRPr>
          </a:p>
        </p:txBody>
      </p:sp>
    </p:spTree>
    <p:extLst>
      <p:ext uri="{BB962C8B-B14F-4D97-AF65-F5344CB8AC3E}">
        <p14:creationId xmlns:p14="http://schemas.microsoft.com/office/powerpoint/2010/main" val="194271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613049" y="475021"/>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smtClean="0"/>
              <a:t>SMART</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18</a:t>
            </a:r>
            <a:endParaRPr lang="en-US" sz="2400" dirty="0">
              <a:solidFill>
                <a:srgbClr val="7A99AC"/>
              </a:solidFill>
            </a:endParaRPr>
          </a:p>
        </p:txBody>
      </p:sp>
      <p:graphicFrame>
        <p:nvGraphicFramePr>
          <p:cNvPr id="14" name="Espace réservé du contenu 4"/>
          <p:cNvGraphicFramePr>
            <a:graphicFrameLocks noGrp="1"/>
          </p:cNvGraphicFramePr>
          <p:nvPr>
            <p:ph idx="1"/>
          </p:nvPr>
        </p:nvGraphicFramePr>
        <p:xfrm>
          <a:off x="838200" y="1419225"/>
          <a:ext cx="10245725" cy="453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497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39939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smtClean="0"/>
              <a:t>Échéancier </a:t>
            </a:r>
            <a:r>
              <a:rPr lang="fr-CA" sz="6600" dirty="0"/>
              <a:t>et </a:t>
            </a:r>
            <a:r>
              <a:rPr lang="fr-CA" sz="6600" dirty="0" smtClean="0"/>
              <a:t>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500" dirty="0"/>
              <a:t>Tout d’abord, les clubs reçoivent les possibilités et ouvertures pour recevoir un événement</a:t>
            </a:r>
          </a:p>
          <a:p>
            <a:r>
              <a:rPr lang="fr-CA" sz="2500" dirty="0"/>
              <a:t>Le club nomme un Président du Comité organisateur</a:t>
            </a:r>
          </a:p>
          <a:p>
            <a:r>
              <a:rPr lang="fr-CA" sz="2500" dirty="0"/>
              <a:t>Soumission de la demande de candidature</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19</a:t>
            </a:r>
            <a:endParaRPr lang="en-US" sz="2400" dirty="0">
              <a:solidFill>
                <a:srgbClr val="7A99AC"/>
              </a:solidFill>
            </a:endParaRPr>
          </a:p>
        </p:txBody>
      </p:sp>
    </p:spTree>
    <p:extLst>
      <p:ext uri="{BB962C8B-B14F-4D97-AF65-F5344CB8AC3E}">
        <p14:creationId xmlns:p14="http://schemas.microsoft.com/office/powerpoint/2010/main" val="1293717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Tour de table</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7A99AC"/>
                </a:solidFill>
              </a:rPr>
              <a:t>2</a:t>
            </a:r>
          </a:p>
        </p:txBody>
      </p:sp>
      <p:sp>
        <p:nvSpPr>
          <p:cNvPr id="14"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2800" dirty="0"/>
              <a:t>Qui êtes-vous?</a:t>
            </a:r>
          </a:p>
          <a:p>
            <a:pPr marL="0" indent="0">
              <a:buNone/>
            </a:pPr>
            <a:r>
              <a:rPr lang="fr-CA" sz="2800" dirty="0"/>
              <a:t>-De quel club venez-vous</a:t>
            </a:r>
          </a:p>
          <a:p>
            <a:pPr marL="0" indent="0">
              <a:buNone/>
            </a:pPr>
            <a:r>
              <a:rPr lang="fr-CA" sz="2800" dirty="0"/>
              <a:t>-Quel est votre travail</a:t>
            </a:r>
          </a:p>
          <a:p>
            <a:pPr marL="0" indent="0">
              <a:buNone/>
            </a:pPr>
            <a:r>
              <a:rPr lang="fr-CA" sz="2800" dirty="0"/>
              <a:t>-Quel(s) rôle avez vous déjà tenu lors de votre dernière saison d’événements?</a:t>
            </a:r>
          </a:p>
          <a:p>
            <a:pPr marL="0" indent="0">
              <a:buNone/>
            </a:pPr>
            <a:r>
              <a:rPr lang="fr-CA" sz="2800" dirty="0"/>
              <a:t>-Quelle-est votre meilleure expérience en événement?</a:t>
            </a:r>
          </a:p>
          <a:p>
            <a:pPr marL="0" indent="0">
              <a:buNone/>
            </a:pPr>
            <a:r>
              <a:rPr lang="fr-CA" sz="2800" dirty="0"/>
              <a:t>-Quelle-est votre pire expérience en événement?</a:t>
            </a:r>
          </a:p>
          <a:p>
            <a:pPr marL="0" indent="0">
              <a:buNone/>
            </a:pPr>
            <a:r>
              <a:rPr lang="fr-CA" sz="2800" dirty="0"/>
              <a:t>-Quelles-sont vos attentes envers cette forma</a:t>
            </a:r>
            <a:endParaRPr lang="en-US" sz="2933" dirty="0">
              <a:solidFill>
                <a:srgbClr val="000000"/>
              </a:solidFill>
            </a:endParaRPr>
          </a:p>
        </p:txBody>
      </p:sp>
    </p:spTree>
    <p:extLst>
      <p:ext uri="{BB962C8B-B14F-4D97-AF65-F5344CB8AC3E}">
        <p14:creationId xmlns:p14="http://schemas.microsoft.com/office/powerpoint/2010/main" val="1114084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Échéancier et 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Avant la première rencontre assurez vous de:</a:t>
            </a:r>
          </a:p>
          <a:p>
            <a:pPr lvl="1"/>
            <a:r>
              <a:rPr lang="fr-CA" dirty="0"/>
              <a:t>Former le comité organisateur en fonction des forces de chacun</a:t>
            </a:r>
          </a:p>
          <a:p>
            <a:pPr lvl="1"/>
            <a:r>
              <a:rPr lang="fr-CA" dirty="0"/>
              <a:t>Établir un budget préliminaire</a:t>
            </a:r>
          </a:p>
          <a:p>
            <a:pPr lvl="1"/>
            <a:r>
              <a:rPr lang="fr-CA" dirty="0"/>
              <a:t>Établir un plan SMART pour chaque réunion</a:t>
            </a:r>
          </a:p>
          <a:p>
            <a:pPr lvl="1"/>
            <a:r>
              <a:rPr lang="fr-CA" dirty="0"/>
              <a:t>Établir un plan d’opération</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20</a:t>
            </a:r>
            <a:endParaRPr lang="en-US" sz="2400" dirty="0">
              <a:solidFill>
                <a:srgbClr val="7A99AC"/>
              </a:solidFill>
            </a:endParaRPr>
          </a:p>
        </p:txBody>
      </p:sp>
    </p:spTree>
    <p:extLst>
      <p:ext uri="{BB962C8B-B14F-4D97-AF65-F5344CB8AC3E}">
        <p14:creationId xmlns:p14="http://schemas.microsoft.com/office/powerpoint/2010/main" val="1897762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Échéancier et 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400" dirty="0"/>
              <a:t>La première rencontre +/- 3 mois de l’événement</a:t>
            </a:r>
          </a:p>
          <a:p>
            <a:pPr lvl="1"/>
            <a:r>
              <a:rPr lang="fr-CA" sz="2400" dirty="0"/>
              <a:t>Présenter le projet dans sa version finale</a:t>
            </a:r>
          </a:p>
          <a:p>
            <a:pPr lvl="1"/>
            <a:r>
              <a:rPr lang="fr-CA" sz="2400" dirty="0"/>
              <a:t>Distribuer les rôles et les responsables de secteurs</a:t>
            </a:r>
          </a:p>
          <a:p>
            <a:pPr lvl="1"/>
            <a:r>
              <a:rPr lang="fr-CA" sz="2400" dirty="0"/>
              <a:t>Établir un calendrier de rencontres</a:t>
            </a:r>
          </a:p>
          <a:p>
            <a:pPr lvl="1"/>
            <a:r>
              <a:rPr lang="fr-CA" sz="2400" dirty="0"/>
              <a:t>Prendre les minutes pour communiquer clairement et </a:t>
            </a:r>
            <a:r>
              <a:rPr lang="fr-CA" sz="2400" dirty="0" err="1"/>
              <a:t>précisement</a:t>
            </a:r>
            <a:r>
              <a:rPr lang="fr-CA" sz="2400" dirty="0"/>
              <a:t> les tâches de chaque responsable de secteurs</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21</a:t>
            </a:r>
            <a:endParaRPr lang="en-US" sz="2400" dirty="0">
              <a:solidFill>
                <a:srgbClr val="7A99AC"/>
              </a:solidFill>
            </a:endParaRPr>
          </a:p>
        </p:txBody>
      </p:sp>
    </p:spTree>
    <p:extLst>
      <p:ext uri="{BB962C8B-B14F-4D97-AF65-F5344CB8AC3E}">
        <p14:creationId xmlns:p14="http://schemas.microsoft.com/office/powerpoint/2010/main" val="1139886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Échéancier et 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La deuxième rencontre +/- 2 mois avant l’événement</a:t>
            </a:r>
          </a:p>
          <a:p>
            <a:pPr lvl="1"/>
            <a:r>
              <a:rPr lang="fr-CA" dirty="0"/>
              <a:t>Faire un tour de table sur l’avancement de chacun des responsables</a:t>
            </a:r>
          </a:p>
          <a:p>
            <a:pPr lvl="1"/>
            <a:r>
              <a:rPr lang="fr-CA" dirty="0"/>
              <a:t>Recueillir toutes les informations pour l’avis de course</a:t>
            </a:r>
          </a:p>
          <a:p>
            <a:pPr lvl="2"/>
            <a:r>
              <a:rPr lang="fr-CA" dirty="0"/>
              <a:t>Billets de ski</a:t>
            </a:r>
          </a:p>
          <a:p>
            <a:pPr lvl="2"/>
            <a:r>
              <a:rPr lang="fr-CA" dirty="0"/>
              <a:t>Procédure d’inscription et paiement</a:t>
            </a:r>
          </a:p>
          <a:p>
            <a:pPr lvl="2"/>
            <a:r>
              <a:rPr lang="fr-CA" dirty="0"/>
              <a:t>Remises de prix</a:t>
            </a:r>
          </a:p>
          <a:p>
            <a:pPr lvl="2"/>
            <a:r>
              <a:rPr lang="fr-CA" dirty="0"/>
              <a:t>Suivre l’exemple d’avis de course</a:t>
            </a:r>
          </a:p>
          <a:p>
            <a:pPr lvl="1"/>
            <a:r>
              <a:rPr lang="fr-CA" dirty="0"/>
              <a:t>Concrétiser les besoins et les spécifications de parcours avec la station</a:t>
            </a:r>
          </a:p>
          <a:p>
            <a:pPr lvl="1"/>
            <a:r>
              <a:rPr lang="fr-CA" dirty="0"/>
              <a:t>S’assurer que chaque responsable de secteur sait clairement quoi préparer pour la prochaine rencontre</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22</a:t>
            </a:r>
            <a:endParaRPr lang="en-US" sz="2400" dirty="0">
              <a:solidFill>
                <a:srgbClr val="7A99AC"/>
              </a:solidFill>
            </a:endParaRPr>
          </a:p>
        </p:txBody>
      </p:sp>
    </p:spTree>
    <p:extLst>
      <p:ext uri="{BB962C8B-B14F-4D97-AF65-F5344CB8AC3E}">
        <p14:creationId xmlns:p14="http://schemas.microsoft.com/office/powerpoint/2010/main" val="86092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Échéancier et 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La troisième rencontre au moins 1 mois avant l’événement</a:t>
            </a:r>
          </a:p>
          <a:p>
            <a:r>
              <a:rPr lang="fr-CA" dirty="0"/>
              <a:t>Il s’agit de la finalisation, chaque responsable doit présenter son produit final</a:t>
            </a:r>
          </a:p>
          <a:p>
            <a:pPr lvl="1"/>
            <a:r>
              <a:rPr lang="fr-CA" dirty="0"/>
              <a:t>Le bureau de compétition et l’inscription</a:t>
            </a:r>
          </a:p>
          <a:p>
            <a:pPr lvl="1"/>
            <a:r>
              <a:rPr lang="fr-CA" dirty="0"/>
              <a:t>L’horaire des bénévoles, construction et entretien de parcours</a:t>
            </a:r>
          </a:p>
          <a:p>
            <a:pPr lvl="1"/>
            <a:r>
              <a:rPr lang="fr-CA" dirty="0"/>
              <a:t>Envoi officiel de l’avis de course si ce n’est pas déjà fait</a:t>
            </a:r>
          </a:p>
          <a:p>
            <a:pPr lvl="1"/>
            <a:r>
              <a:rPr lang="fr-CA" dirty="0"/>
              <a:t>L’horaire des juges et officiels</a:t>
            </a:r>
          </a:p>
          <a:p>
            <a:r>
              <a:rPr lang="fr-CA" dirty="0"/>
              <a:t>Cette rencontre peut avoir lieu à plusieurs reprises dépendant de l’ampleur du projet</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23</a:t>
            </a:r>
            <a:endParaRPr lang="en-US" sz="2400" dirty="0">
              <a:solidFill>
                <a:srgbClr val="7A99AC"/>
              </a:solidFill>
            </a:endParaRPr>
          </a:p>
        </p:txBody>
      </p:sp>
    </p:spTree>
    <p:extLst>
      <p:ext uri="{BB962C8B-B14F-4D97-AF65-F5344CB8AC3E}">
        <p14:creationId xmlns:p14="http://schemas.microsoft.com/office/powerpoint/2010/main" val="1039196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6600" dirty="0"/>
              <a:t>Échéancier et rencontres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Se rencontrer au besoin pour finaliser certains détails</a:t>
            </a:r>
          </a:p>
          <a:p>
            <a:r>
              <a:rPr lang="fr-CA" dirty="0"/>
              <a:t>Rouler un Dry </a:t>
            </a:r>
            <a:r>
              <a:rPr lang="fr-CA" dirty="0" err="1"/>
              <a:t>run</a:t>
            </a:r>
            <a:r>
              <a:rPr lang="fr-CA" dirty="0"/>
              <a:t> de l’</a:t>
            </a:r>
            <a:r>
              <a:rPr lang="fr-CA" dirty="0" err="1"/>
              <a:t>évenement</a:t>
            </a:r>
            <a:endParaRPr lang="fr-CA" dirty="0"/>
          </a:p>
          <a:p>
            <a:r>
              <a:rPr lang="fr-CA" dirty="0"/>
              <a:t>Communiquer chaque semaine avec les responsables de secteurs pour s’assurer que tout y est</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24</a:t>
            </a:r>
            <a:endParaRPr lang="en-US" sz="2400" dirty="0">
              <a:solidFill>
                <a:srgbClr val="7A99AC"/>
              </a:solidFill>
            </a:endParaRPr>
          </a:p>
        </p:txBody>
      </p:sp>
    </p:spTree>
    <p:extLst>
      <p:ext uri="{BB962C8B-B14F-4D97-AF65-F5344CB8AC3E}">
        <p14:creationId xmlns:p14="http://schemas.microsoft.com/office/powerpoint/2010/main" val="419785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FR" sz="6600" dirty="0"/>
              <a:t>En conclusion</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N’oubliez pas que lorsque vous devenez un leader;</a:t>
            </a:r>
            <a:br>
              <a:rPr lang="fr-FR" dirty="0"/>
            </a:br>
            <a:r>
              <a:rPr lang="fr-FR" dirty="0"/>
              <a:t/>
            </a:r>
            <a:br>
              <a:rPr lang="fr-FR" dirty="0"/>
            </a:br>
            <a:r>
              <a:rPr lang="fr-FR" dirty="0"/>
              <a:t>Si votre événement est un succès, c’est grâce à votre équipe, lorsqu’il y a un problème; c’est votre faute.</a:t>
            </a:r>
          </a:p>
          <a:p>
            <a:endParaRPr lang="fr-FR" dirty="0"/>
          </a:p>
          <a:p>
            <a:r>
              <a:rPr lang="fr-FR" dirty="0"/>
              <a:t>Si vos actions inspirent les autres à rêver plus, apprendre plus et devenir plus, vous êtes un leader.</a:t>
            </a:r>
            <a:br>
              <a:rPr lang="fr-FR" dirty="0"/>
            </a:br>
            <a:r>
              <a:rPr lang="fr-FR" dirty="0"/>
              <a:t>							John Quincy Adams</a:t>
            </a:r>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25</a:t>
            </a:r>
            <a:endParaRPr lang="en-US" sz="2400" dirty="0">
              <a:solidFill>
                <a:srgbClr val="7A99AC"/>
              </a:solidFill>
            </a:endParaRPr>
          </a:p>
        </p:txBody>
      </p:sp>
    </p:spTree>
    <p:extLst>
      <p:ext uri="{BB962C8B-B14F-4D97-AF65-F5344CB8AC3E}">
        <p14:creationId xmlns:p14="http://schemas.microsoft.com/office/powerpoint/2010/main" val="288861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Tour de table</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3</a:t>
            </a:r>
            <a:endParaRPr lang="en-US" sz="2400" dirty="0">
              <a:solidFill>
                <a:srgbClr val="7A99AC"/>
              </a:solidFill>
            </a:endParaRPr>
          </a:p>
        </p:txBody>
      </p:sp>
      <p:sp>
        <p:nvSpPr>
          <p:cNvPr id="14"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933" dirty="0">
              <a:solidFill>
                <a:srgbClr val="000000"/>
              </a:solidFill>
            </a:endParaRPr>
          </a:p>
        </p:txBody>
      </p:sp>
      <p:sp>
        <p:nvSpPr>
          <p:cNvPr id="2" name="Rectangle 1"/>
          <p:cNvSpPr/>
          <p:nvPr/>
        </p:nvSpPr>
        <p:spPr>
          <a:xfrm>
            <a:off x="1010288" y="2009221"/>
            <a:ext cx="6096000" cy="4616648"/>
          </a:xfrm>
          <a:prstGeom prst="rect">
            <a:avLst/>
          </a:prstGeom>
        </p:spPr>
        <p:txBody>
          <a:bodyPr>
            <a:spAutoFit/>
          </a:bodyPr>
          <a:lstStyle/>
          <a:p>
            <a:pPr marL="285750" indent="-285750">
              <a:spcBef>
                <a:spcPts val="1200"/>
              </a:spcBef>
              <a:buFont typeface="Arial" charset="0"/>
              <a:buChar char="•"/>
            </a:pPr>
            <a:r>
              <a:rPr lang="fr-CA" sz="2800" dirty="0" smtClean="0">
                <a:latin typeface="Amsi Pro" charset="0"/>
                <a:ea typeface="Amsi Pro" charset="0"/>
                <a:cs typeface="Amsi Pro" charset="0"/>
              </a:rPr>
              <a:t>Révision </a:t>
            </a:r>
            <a:r>
              <a:rPr lang="fr-CA" sz="2800" dirty="0">
                <a:latin typeface="Amsi Pro" charset="0"/>
                <a:ea typeface="Amsi Pro" charset="0"/>
                <a:cs typeface="Amsi Pro" charset="0"/>
              </a:rPr>
              <a:t>du cheminement de l’officiel</a:t>
            </a:r>
          </a:p>
          <a:p>
            <a:pPr marL="285750" indent="-285750">
              <a:spcBef>
                <a:spcPts val="1200"/>
              </a:spcBef>
              <a:buFont typeface="Arial" charset="0"/>
              <a:buChar char="•"/>
            </a:pPr>
            <a:r>
              <a:rPr lang="fr-CA" sz="2400" dirty="0">
                <a:latin typeface="Amsi Pro" charset="0"/>
                <a:ea typeface="Amsi Pro" charset="0"/>
                <a:cs typeface="Amsi Pro" charset="0"/>
              </a:rPr>
              <a:t>Le leadership</a:t>
            </a:r>
          </a:p>
          <a:p>
            <a:pPr marL="742950" lvl="1" indent="-285750">
              <a:spcBef>
                <a:spcPts val="1200"/>
              </a:spcBef>
              <a:buFont typeface="Arial" charset="0"/>
              <a:buChar char="•"/>
            </a:pPr>
            <a:r>
              <a:rPr lang="fr-CA" sz="2400" dirty="0">
                <a:latin typeface="Amsi Pro" charset="0"/>
                <a:ea typeface="Amsi Pro" charset="0"/>
                <a:cs typeface="Amsi Pro" charset="0"/>
              </a:rPr>
              <a:t>Les valeurs</a:t>
            </a:r>
          </a:p>
          <a:p>
            <a:pPr marL="742950" lvl="1" indent="-285750">
              <a:spcBef>
                <a:spcPts val="1200"/>
              </a:spcBef>
              <a:buFont typeface="Arial" charset="0"/>
              <a:buChar char="•"/>
            </a:pPr>
            <a:r>
              <a:rPr lang="fr-CA" sz="2400" dirty="0">
                <a:latin typeface="Amsi Pro" charset="0"/>
                <a:ea typeface="Amsi Pro" charset="0"/>
                <a:cs typeface="Amsi Pro" charset="0"/>
              </a:rPr>
              <a:t>Connaissez vos gens</a:t>
            </a:r>
          </a:p>
          <a:p>
            <a:pPr marL="285750" indent="-285750">
              <a:spcBef>
                <a:spcPts val="1200"/>
              </a:spcBef>
              <a:buFont typeface="Arial" charset="0"/>
              <a:buChar char="•"/>
            </a:pPr>
            <a:r>
              <a:rPr lang="fr-CA" sz="2400" dirty="0">
                <a:latin typeface="Amsi Pro" charset="0"/>
                <a:ea typeface="Amsi Pro" charset="0"/>
                <a:cs typeface="Amsi Pro" charset="0"/>
              </a:rPr>
              <a:t>La gestion du temps et des outils</a:t>
            </a:r>
          </a:p>
          <a:p>
            <a:pPr marL="742950" lvl="1" indent="-285750">
              <a:spcBef>
                <a:spcPts val="1200"/>
              </a:spcBef>
              <a:buFont typeface="Arial" charset="0"/>
              <a:buChar char="•"/>
            </a:pPr>
            <a:r>
              <a:rPr lang="fr-CA" sz="2400" dirty="0">
                <a:latin typeface="Amsi Pro" charset="0"/>
                <a:ea typeface="Amsi Pro" charset="0"/>
                <a:cs typeface="Amsi Pro" charset="0"/>
              </a:rPr>
              <a:t>Responsabilisation</a:t>
            </a:r>
          </a:p>
          <a:p>
            <a:pPr marL="742950" lvl="1" indent="-285750">
              <a:spcBef>
                <a:spcPts val="1200"/>
              </a:spcBef>
              <a:buFont typeface="Arial" charset="0"/>
              <a:buChar char="•"/>
            </a:pPr>
            <a:r>
              <a:rPr lang="fr-CA" sz="2400" dirty="0">
                <a:latin typeface="Amsi Pro" charset="0"/>
                <a:ea typeface="Amsi Pro" charset="0"/>
                <a:cs typeface="Amsi Pro" charset="0"/>
              </a:rPr>
              <a:t>Utilisation des outils dans le temps</a:t>
            </a:r>
          </a:p>
          <a:p>
            <a:pPr marL="285750" indent="-285750">
              <a:spcBef>
                <a:spcPts val="1200"/>
              </a:spcBef>
              <a:buFont typeface="Arial" charset="0"/>
              <a:buChar char="•"/>
            </a:pPr>
            <a:r>
              <a:rPr lang="fr-CA" sz="2400" dirty="0">
                <a:latin typeface="Amsi Pro" charset="0"/>
                <a:ea typeface="Amsi Pro" charset="0"/>
                <a:cs typeface="Amsi Pro" charset="0"/>
              </a:rPr>
              <a:t>Conclusion et certification</a:t>
            </a:r>
          </a:p>
        </p:txBody>
      </p:sp>
    </p:spTree>
    <p:extLst>
      <p:ext uri="{BB962C8B-B14F-4D97-AF65-F5344CB8AC3E}">
        <p14:creationId xmlns:p14="http://schemas.microsoft.com/office/powerpoint/2010/main" val="31097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Tour de table</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4</a:t>
            </a:r>
            <a:endParaRPr lang="en-US" sz="2400" dirty="0">
              <a:solidFill>
                <a:srgbClr val="7A99AC"/>
              </a:solidFill>
            </a:endParaRPr>
          </a:p>
        </p:txBody>
      </p:sp>
    </p:spTree>
    <p:extLst>
      <p:ext uri="{BB962C8B-B14F-4D97-AF65-F5344CB8AC3E}">
        <p14:creationId xmlns:p14="http://schemas.microsoft.com/office/powerpoint/2010/main" val="145616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Ordre du jour</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9" name="Picture 18"/>
          <p:cNvPicPr>
            <a:picLocks noChangeAspect="1"/>
          </p:cNvPicPr>
          <p:nvPr/>
        </p:nvPicPr>
        <p:blipFill>
          <a:blip r:embed="rId2"/>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5</a:t>
            </a:r>
            <a:endParaRPr lang="en-US" sz="2400" dirty="0">
              <a:solidFill>
                <a:srgbClr val="7A99AC"/>
              </a:solidFill>
            </a:endParaRPr>
          </a:p>
        </p:txBody>
      </p:sp>
      <p:sp>
        <p:nvSpPr>
          <p:cNvPr id="14"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fr-CA" dirty="0"/>
              <a:t>Révision du cheminement de l’officiel</a:t>
            </a:r>
          </a:p>
          <a:p>
            <a:pPr>
              <a:spcBef>
                <a:spcPts val="1200"/>
              </a:spcBef>
            </a:pPr>
            <a:r>
              <a:rPr lang="fr-CA" dirty="0"/>
              <a:t>Le leadership</a:t>
            </a:r>
          </a:p>
          <a:p>
            <a:pPr lvl="1">
              <a:spcBef>
                <a:spcPts val="1200"/>
              </a:spcBef>
            </a:pPr>
            <a:r>
              <a:rPr lang="fr-CA" dirty="0"/>
              <a:t>Les valeurs</a:t>
            </a:r>
          </a:p>
          <a:p>
            <a:pPr lvl="1">
              <a:spcBef>
                <a:spcPts val="1200"/>
              </a:spcBef>
            </a:pPr>
            <a:r>
              <a:rPr lang="fr-CA" dirty="0"/>
              <a:t>Connaissez vos gens</a:t>
            </a:r>
          </a:p>
          <a:p>
            <a:pPr>
              <a:spcBef>
                <a:spcPts val="1200"/>
              </a:spcBef>
            </a:pPr>
            <a:r>
              <a:rPr lang="fr-CA" dirty="0"/>
              <a:t>La gestion du temps et des outils</a:t>
            </a:r>
          </a:p>
          <a:p>
            <a:pPr lvl="1">
              <a:spcBef>
                <a:spcPts val="1200"/>
              </a:spcBef>
            </a:pPr>
            <a:r>
              <a:rPr lang="fr-CA" dirty="0"/>
              <a:t>Responsabilisation</a:t>
            </a:r>
          </a:p>
          <a:p>
            <a:pPr lvl="1">
              <a:spcBef>
                <a:spcPts val="1200"/>
              </a:spcBef>
            </a:pPr>
            <a:r>
              <a:rPr lang="fr-CA" dirty="0"/>
              <a:t>Utilisation des outils dans le temps</a:t>
            </a:r>
          </a:p>
          <a:p>
            <a:pPr>
              <a:spcBef>
                <a:spcPts val="1200"/>
              </a:spcBef>
            </a:pPr>
            <a:r>
              <a:rPr lang="fr-CA" dirty="0"/>
              <a:t>Conclusion et certification</a:t>
            </a:r>
          </a:p>
        </p:txBody>
      </p:sp>
    </p:spTree>
    <p:extLst>
      <p:ext uri="{BB962C8B-B14F-4D97-AF65-F5344CB8AC3E}">
        <p14:creationId xmlns:p14="http://schemas.microsoft.com/office/powerpoint/2010/main" val="50378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69369" y="417095"/>
            <a:ext cx="2374232" cy="318100"/>
          </a:xfrm>
          <a:prstGeom prst="rect">
            <a:avLst/>
          </a:prstGeom>
          <a:noFill/>
        </p:spPr>
        <p:txBody>
          <a:bodyPr wrap="square" rtlCol="0">
            <a:spAutoFit/>
          </a:bodyPr>
          <a:lstStyle/>
          <a:p>
            <a:pPr algn="r"/>
            <a:r>
              <a:rPr lang="en-CA" sz="1467" dirty="0">
                <a:solidFill>
                  <a:srgbClr val="A6BBC8"/>
                </a:solidFill>
                <a:latin typeface="Amsi Pro Light" panose="020B0A06020201010104" pitchFamily="34" charset="0"/>
              </a:rPr>
              <a:t>Partnership Proposal </a:t>
            </a:r>
          </a:p>
        </p:txBody>
      </p:sp>
      <p:sp>
        <p:nvSpPr>
          <p:cNvPr id="7" name="TextBox 6"/>
          <p:cNvSpPr txBox="1"/>
          <p:nvPr/>
        </p:nvSpPr>
        <p:spPr>
          <a:xfrm>
            <a:off x="11415260" y="370274"/>
            <a:ext cx="549909" cy="379656"/>
          </a:xfrm>
          <a:prstGeom prst="rect">
            <a:avLst/>
          </a:prstGeom>
          <a:noFill/>
        </p:spPr>
        <p:txBody>
          <a:bodyPr wrap="square" rtlCol="0">
            <a:spAutoFit/>
          </a:bodyPr>
          <a:lstStyle/>
          <a:p>
            <a:fld id="{37D84DDA-AE10-4094-8051-2AA5DE85CEC3}" type="slidenum">
              <a:rPr lang="en-CA" sz="1867">
                <a:solidFill>
                  <a:srgbClr val="A6BBC8"/>
                </a:solidFill>
                <a:latin typeface="Amsi Pro Light" panose="020B0A06020201010104" pitchFamily="34" charset="0"/>
              </a:rPr>
              <a:t>6</a:t>
            </a:fld>
            <a:endParaRPr lang="en-CA" sz="1867" dirty="0">
              <a:solidFill>
                <a:srgbClr val="A6BBC8"/>
              </a:solidFill>
              <a:latin typeface="Amsi Pro Light" panose="020B0A06020201010104" pitchFamily="34" charset="0"/>
            </a:endParaRPr>
          </a:p>
        </p:txBody>
      </p:sp>
      <p:sp>
        <p:nvSpPr>
          <p:cNvPr id="8" name="Rectangle 7"/>
          <p:cNvSpPr/>
          <p:nvPr/>
        </p:nvSpPr>
        <p:spPr>
          <a:xfrm>
            <a:off x="0" y="0"/>
            <a:ext cx="12192000" cy="6858000"/>
          </a:xfrm>
          <a:prstGeom prst="rect">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4"/>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5"/>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Flowchart: Process 6"/>
          <p:cNvSpPr/>
          <p:nvPr/>
        </p:nvSpPr>
        <p:spPr>
          <a:xfrm rot="5400000">
            <a:off x="5969000" y="635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81" y="-282715"/>
            <a:ext cx="4832629" cy="7941317"/>
          </a:xfrm>
          <a:prstGeom prst="rect">
            <a:avLst/>
          </a:prstGeom>
        </p:spPr>
      </p:pic>
      <p:sp>
        <p:nvSpPr>
          <p:cNvPr id="13" name="Title 1"/>
          <p:cNvSpPr txBox="1">
            <a:spLocks/>
          </p:cNvSpPr>
          <p:nvPr/>
        </p:nvSpPr>
        <p:spPr>
          <a:xfrm>
            <a:off x="1168400" y="2959109"/>
            <a:ext cx="10769600" cy="1143000"/>
          </a:xfrm>
          <a:prstGeom prst="rect">
            <a:avLst/>
          </a:prstGeom>
        </p:spPr>
        <p:txBody>
          <a:bodyPr vert="horz" lIns="121920" tIns="60960" rIns="121920" bIns="60960" rtlCol="0" anchor="ctr">
            <a:noAutofit/>
          </a:bodyPr>
          <a:lstStyle>
            <a:lvl1pPr algn="l" defTabSz="457200" rtl="0" eaLnBrk="1" latinLnBrk="0" hangingPunct="1">
              <a:lnSpc>
                <a:spcPts val="7000"/>
              </a:lnSpc>
              <a:spcBef>
                <a:spcPct val="0"/>
              </a:spcBef>
              <a:buNone/>
              <a:defRPr lang="en-US" sz="6600" b="1" i="0" u="none" strike="noStrike" kern="1200" baseline="0">
                <a:solidFill>
                  <a:schemeClr val="bg1"/>
                </a:solidFill>
                <a:latin typeface="Amsi Pro Narw Ultra" panose="020B0A06020201010104" pitchFamily="34" charset="0"/>
                <a:ea typeface="Roboto Condensed" panose="02000000000000000000" pitchFamily="2" charset="0"/>
                <a:cs typeface="Open Sans Condensed" panose="020B0806030504020204" pitchFamily="34" charset="0"/>
              </a:defRPr>
            </a:lvl1pPr>
          </a:lstStyle>
          <a:p>
            <a:pPr>
              <a:lnSpc>
                <a:spcPct val="100000"/>
              </a:lnSpc>
            </a:pPr>
            <a:r>
              <a:rPr lang="fr-CA" sz="5400" dirty="0"/>
              <a:t>Module Leadership de </a:t>
            </a:r>
            <a:r>
              <a:rPr lang="fr-CA" sz="5400" dirty="0" smtClean="0"/>
              <a:t>l’officiel</a:t>
            </a:r>
          </a:p>
          <a:p>
            <a:pPr>
              <a:lnSpc>
                <a:spcPct val="100000"/>
              </a:lnSpc>
            </a:pPr>
            <a:r>
              <a:rPr lang="fr-CA" sz="4000" dirty="0" smtClean="0"/>
              <a:t>Suite </a:t>
            </a:r>
            <a:r>
              <a:rPr lang="fr-CA" sz="4000" dirty="0"/>
              <a:t>à ce module, vous serez en mesure d’identifier le niveau de maturité de votre équipe et apprendrez à adapter votre leadership auprès des différents intervenants avec qui vous serez appelé à travailler.</a:t>
            </a:r>
          </a:p>
          <a:p>
            <a:pPr>
              <a:lnSpc>
                <a:spcPct val="100000"/>
              </a:lnSpc>
            </a:pPr>
            <a:r>
              <a:rPr lang="en-CA" sz="4000" dirty="0" smtClean="0"/>
              <a:t>  </a:t>
            </a:r>
            <a:endParaRPr lang="en-CA" sz="4000" dirty="0"/>
          </a:p>
          <a:p>
            <a:endParaRPr lang="en-US" sz="9333" dirty="0"/>
          </a:p>
        </p:txBody>
      </p:sp>
      <p:sp>
        <p:nvSpPr>
          <p:cNvPr id="14"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6</a:t>
            </a:r>
          </a:p>
        </p:txBody>
      </p:sp>
      <p:pic>
        <p:nvPicPr>
          <p:cNvPr id="15" name="Picture 14"/>
          <p:cNvPicPr>
            <a:picLocks noChangeAspect="1"/>
          </p:cNvPicPr>
          <p:nvPr/>
        </p:nvPicPr>
        <p:blipFill>
          <a:blip r:embed="rId3"/>
          <a:stretch>
            <a:fillRect/>
          </a:stretch>
        </p:blipFill>
        <p:spPr>
          <a:xfrm>
            <a:off x="11548532" y="6167075"/>
            <a:ext cx="406400" cy="404143"/>
          </a:xfrm>
          <a:prstGeom prst="rect">
            <a:avLst/>
          </a:prstGeom>
        </p:spPr>
      </p:pic>
      <p:sp>
        <p:nvSpPr>
          <p:cNvPr id="16" name="Flowchart: Process 4"/>
          <p:cNvSpPr/>
          <p:nvPr/>
        </p:nvSpPr>
        <p:spPr>
          <a:xfrm>
            <a:off x="21785"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1778914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Officiels et juges</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CA" sz="2800" u="sng" dirty="0"/>
              <a:t>Les Valeurs de </a:t>
            </a:r>
            <a:r>
              <a:rPr lang="fr-CA" sz="2800" u="sng" dirty="0" smtClean="0"/>
              <a:t>FC</a:t>
            </a:r>
            <a:endParaRPr lang="fr-CA" sz="2800" u="sng" dirty="0"/>
          </a:p>
          <a:p>
            <a:pPr marL="0" indent="0">
              <a:buNone/>
            </a:pPr>
            <a:r>
              <a:rPr lang="fr-CA" sz="3200" dirty="0"/>
              <a:t>				</a:t>
            </a:r>
            <a:r>
              <a:rPr lang="fr-CA" sz="3200" dirty="0" smtClean="0"/>
              <a:t>					   </a:t>
            </a:r>
            <a:r>
              <a:rPr lang="fr-CA" sz="3200" b="1" i="1" dirty="0" smtClean="0">
                <a:solidFill>
                  <a:srgbClr val="D1282E"/>
                </a:solidFill>
              </a:rPr>
              <a:t>L’innovation </a:t>
            </a:r>
            <a:endParaRPr lang="fr-CA" sz="3200" i="1" dirty="0">
              <a:solidFill>
                <a:srgbClr val="D1282E"/>
              </a:solidFill>
            </a:endParaRPr>
          </a:p>
          <a:p>
            <a:pPr marL="0" indent="0" algn="ctr">
              <a:spcBef>
                <a:spcPts val="600"/>
              </a:spcBef>
              <a:buNone/>
            </a:pPr>
            <a:r>
              <a:rPr lang="fr-CA" sz="3200" b="1" i="1" dirty="0">
                <a:solidFill>
                  <a:srgbClr val="D1282E"/>
                </a:solidFill>
              </a:rPr>
              <a:t>L’excellence </a:t>
            </a:r>
            <a:endParaRPr lang="fr-CA" sz="3200" i="1" dirty="0">
              <a:solidFill>
                <a:srgbClr val="D1282E"/>
              </a:solidFill>
            </a:endParaRPr>
          </a:p>
          <a:p>
            <a:pPr marL="0" indent="0" algn="ctr">
              <a:spcBef>
                <a:spcPts val="600"/>
              </a:spcBef>
              <a:buNone/>
            </a:pPr>
            <a:r>
              <a:rPr lang="fr-CA" sz="3200" b="1" i="1" dirty="0">
                <a:solidFill>
                  <a:srgbClr val="D1282E"/>
                </a:solidFill>
              </a:rPr>
              <a:t>L’intégrité  </a:t>
            </a:r>
            <a:endParaRPr lang="fr-CA" sz="3200" i="1" dirty="0">
              <a:solidFill>
                <a:srgbClr val="D1282E"/>
              </a:solidFill>
            </a:endParaRPr>
          </a:p>
          <a:p>
            <a:pPr marL="0" indent="0" algn="ctr">
              <a:spcBef>
                <a:spcPts val="600"/>
              </a:spcBef>
              <a:buNone/>
            </a:pPr>
            <a:r>
              <a:rPr lang="fr-CA" sz="3200" b="1" i="1" dirty="0">
                <a:solidFill>
                  <a:srgbClr val="D1282E"/>
                </a:solidFill>
              </a:rPr>
              <a:t>Le respect  </a:t>
            </a:r>
            <a:endParaRPr lang="fr-CA" sz="3200" i="1" dirty="0">
              <a:solidFill>
                <a:srgbClr val="D1282E"/>
              </a:solidFill>
            </a:endParaRPr>
          </a:p>
          <a:p>
            <a:pPr marL="0" indent="0" algn="ctr">
              <a:spcBef>
                <a:spcPts val="600"/>
              </a:spcBef>
              <a:buNone/>
            </a:pPr>
            <a:r>
              <a:rPr lang="fr-CA" sz="3200" b="1" i="1" dirty="0">
                <a:solidFill>
                  <a:srgbClr val="D1282E"/>
                </a:solidFill>
              </a:rPr>
              <a:t>Le plaisir</a:t>
            </a:r>
            <a:endParaRPr lang="fr-CA" sz="3200" i="1" dirty="0">
              <a:solidFill>
                <a:srgbClr val="D1282E"/>
              </a:solidFill>
            </a:endParaRPr>
          </a:p>
          <a:p>
            <a:endParaRPr lang="en-US" sz="2933" dirty="0">
              <a:solidFill>
                <a:srgbClr val="000000"/>
              </a:solidFill>
            </a:endParaRPr>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7A99AC"/>
                </a:solidFill>
              </a:rPr>
              <a:t>7</a:t>
            </a:r>
          </a:p>
        </p:txBody>
      </p:sp>
    </p:spTree>
    <p:extLst>
      <p:ext uri="{BB962C8B-B14F-4D97-AF65-F5344CB8AC3E}">
        <p14:creationId xmlns:p14="http://schemas.microsoft.com/office/powerpoint/2010/main" val="94335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Leadership</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spcBef>
                <a:spcPct val="0"/>
              </a:spcBef>
              <a:buNone/>
            </a:pPr>
            <a:r>
              <a:rPr lang="fr-CA" sz="2400" dirty="0"/>
              <a:t>Qu’est-ce qu’un leader efficace?</a:t>
            </a:r>
          </a:p>
          <a:p>
            <a:pPr marL="514350" indent="-514350">
              <a:spcBef>
                <a:spcPct val="0"/>
              </a:spcBef>
              <a:buNone/>
            </a:pPr>
            <a:endParaRPr lang="fr-CA" sz="2400" dirty="0"/>
          </a:p>
          <a:p>
            <a:pPr marL="514350" indent="-514350">
              <a:spcBef>
                <a:spcPct val="0"/>
              </a:spcBef>
              <a:buFontTx/>
              <a:buChar char="-"/>
            </a:pPr>
            <a:r>
              <a:rPr lang="fr-CA" sz="2400" dirty="0"/>
              <a:t>«Le leader efficace est quelqu’un de flexible qui s’adapte à la maturité du groupe de gens à influencer.»</a:t>
            </a:r>
          </a:p>
          <a:p>
            <a:pPr marL="858837" lvl="1" indent="-514350">
              <a:spcBef>
                <a:spcPct val="0"/>
              </a:spcBef>
              <a:buFontTx/>
              <a:buChar char="-"/>
            </a:pPr>
            <a:r>
              <a:rPr lang="fr-CA" sz="2000" dirty="0"/>
              <a:t>Ken Blanchard, auteur du manager minute.</a:t>
            </a:r>
            <a:endParaRPr lang="en-US" sz="2933" dirty="0">
              <a:solidFill>
                <a:srgbClr val="000000"/>
              </a:solidFill>
            </a:endParaRPr>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solidFill>
                  <a:srgbClr val="7A99AC"/>
                </a:solidFill>
              </a:rPr>
              <a:t>8</a:t>
            </a:r>
            <a:endParaRPr lang="en-US" sz="2400" dirty="0">
              <a:solidFill>
                <a:srgbClr val="7A99AC"/>
              </a:solidFill>
            </a:endParaRPr>
          </a:p>
        </p:txBody>
      </p:sp>
    </p:spTree>
    <p:extLst>
      <p:ext uri="{BB962C8B-B14F-4D97-AF65-F5344CB8AC3E}">
        <p14:creationId xmlns:p14="http://schemas.microsoft.com/office/powerpoint/2010/main" val="128560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193800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0" name="Flowchart: Process 9"/>
          <p:cNvSpPr/>
          <p:nvPr/>
        </p:nvSpPr>
        <p:spPr>
          <a:xfrm rot="5400000">
            <a:off x="5956300" y="647700"/>
            <a:ext cx="2794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9" name="Flowchart: Process 8"/>
          <p:cNvSpPr/>
          <p:nvPr/>
        </p:nvSpPr>
        <p:spPr>
          <a:xfrm rot="5400000">
            <a:off x="5969000" y="-5969000"/>
            <a:ext cx="254000" cy="12192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7" name="Flowchart: Process 6"/>
          <p:cNvSpPr/>
          <p:nvPr/>
        </p:nvSpPr>
        <p:spPr>
          <a:xfrm>
            <a:off x="0" y="0"/>
            <a:ext cx="254000" cy="68580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1" name="Title 1"/>
          <p:cNvSpPr>
            <a:spLocks noGrp="1"/>
          </p:cNvSpPr>
          <p:nvPr>
            <p:ph type="title"/>
          </p:nvPr>
        </p:nvSpPr>
        <p:spPr>
          <a:xfrm>
            <a:off x="376297" y="833439"/>
            <a:ext cx="11451951" cy="1143000"/>
          </a:xfrm>
        </p:spPr>
        <p:txBody>
          <a:bodyPr>
            <a:normAutofit/>
          </a:bodyPr>
          <a:lstStyle>
            <a:lvl1pPr>
              <a:defRPr sz="7000" b="1" i="0" baseline="0">
                <a:solidFill>
                  <a:srgbClr val="D1DDE6"/>
                </a:solidFill>
                <a:latin typeface="Amsi Pro Narw Ultra"/>
                <a:cs typeface="Amsi Pro Narw Ultra"/>
              </a:defRPr>
            </a:lvl1pPr>
          </a:lstStyle>
          <a:p>
            <a:r>
              <a:rPr lang="fr-CA" sz="7200" dirty="0"/>
              <a:t>Leadership situationnel</a:t>
            </a:r>
            <a:endParaRPr lang="en-US" sz="8800" dirty="0"/>
          </a:p>
        </p:txBody>
      </p:sp>
      <p:sp>
        <p:nvSpPr>
          <p:cNvPr id="12" name="Flowchart: Process 7"/>
          <p:cNvSpPr/>
          <p:nvPr/>
        </p:nvSpPr>
        <p:spPr>
          <a:xfrm>
            <a:off x="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3" name="Flowchart: Process 8"/>
          <p:cNvSpPr/>
          <p:nvPr/>
        </p:nvSpPr>
        <p:spPr>
          <a:xfrm>
            <a:off x="11938000" y="0"/>
            <a:ext cx="254000" cy="6858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5" name="Flowchart: Process 9"/>
          <p:cNvSpPr/>
          <p:nvPr/>
        </p:nvSpPr>
        <p:spPr>
          <a:xfrm rot="5400000">
            <a:off x="5969000" y="-5969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6" name="Flowchart: Process 10"/>
          <p:cNvSpPr/>
          <p:nvPr/>
        </p:nvSpPr>
        <p:spPr>
          <a:xfrm rot="5400000">
            <a:off x="5969000" y="635000"/>
            <a:ext cx="254000" cy="12192000"/>
          </a:xfrm>
          <a:prstGeom prst="flowChartProcess">
            <a:avLst/>
          </a:prstGeom>
          <a:solidFill>
            <a:srgbClr val="D1DD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17" name="Text Placeholder 8"/>
          <p:cNvSpPr txBox="1">
            <a:spLocks/>
          </p:cNvSpPr>
          <p:nvPr/>
        </p:nvSpPr>
        <p:spPr>
          <a:xfrm>
            <a:off x="831270" y="2011894"/>
            <a:ext cx="11106729" cy="4163839"/>
          </a:xfrm>
          <a:prstGeom prst="rect">
            <a:avLst/>
          </a:prstGeom>
        </p:spPr>
        <p:txBody>
          <a:bodyPr>
            <a:normAutofit/>
          </a:bodyPr>
          <a:lstStyle>
            <a:lvl1pPr marL="342900" indent="-342900" algn="l" defTabSz="457200" rtl="0" eaLnBrk="1" latinLnBrk="0" hangingPunct="1">
              <a:spcBef>
                <a:spcPct val="20000"/>
              </a:spcBef>
              <a:buFont typeface="Arial" panose="020B0604020202020204" pitchFamily="34" charset="0"/>
              <a:buChar char="•"/>
              <a:defRPr sz="1600" kern="1200" baseline="0">
                <a:solidFill>
                  <a:schemeClr val="tx1"/>
                </a:solidFill>
                <a:latin typeface="Amsi Pro Light"/>
                <a:ea typeface="Roboto Condensed Light" panose="02000000000000000000" pitchFamily="2" charset="0"/>
                <a:cs typeface="Open Sans Light" panose="020B0306030504020204" pitchFamily="34" charset="0"/>
              </a:defRPr>
            </a:lvl1pPr>
            <a:lvl2pPr marL="742950" indent="-285750" algn="l" defTabSz="457200" rtl="0" eaLnBrk="1" latinLnBrk="0" hangingPunct="1">
              <a:spcBef>
                <a:spcPct val="20000"/>
              </a:spcBef>
              <a:buFont typeface="Wingdings" panose="05000000000000000000" pitchFamily="2" charset="2"/>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msi Pro Light"/>
                <a:ea typeface="Roboto Condensed Light" panose="02000000000000000000" pitchFamily="2" charset="0"/>
                <a:cs typeface="Open Sans Light" panose="020B03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msi Pr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400" dirty="0"/>
              <a:t>Pourquoi?</a:t>
            </a:r>
          </a:p>
          <a:p>
            <a:pPr lvl="1"/>
            <a:r>
              <a:rPr lang="fr-CA" sz="2400" dirty="0"/>
              <a:t>Engager les bénévoles</a:t>
            </a:r>
          </a:p>
          <a:p>
            <a:pPr lvl="1"/>
            <a:r>
              <a:rPr lang="fr-CA" sz="2400" dirty="0"/>
              <a:t>Offrir un développement continu au sein de vos organisations</a:t>
            </a:r>
          </a:p>
          <a:p>
            <a:pPr lvl="1"/>
            <a:r>
              <a:rPr lang="fr-CA" sz="2400" dirty="0"/>
              <a:t>Laisser un legs à la relève et transmettre la passion et les valeurs de </a:t>
            </a:r>
            <a:r>
              <a:rPr lang="fr-CA" sz="2400" dirty="0" smtClean="0"/>
              <a:t>FC</a:t>
            </a:r>
            <a:endParaRPr lang="fr-CA" sz="2400" dirty="0"/>
          </a:p>
          <a:p>
            <a:pPr marL="0" indent="0" algn="ctr">
              <a:buNone/>
            </a:pPr>
            <a:endParaRPr lang="fr-CA" sz="2900" u="sng" dirty="0"/>
          </a:p>
        </p:txBody>
      </p:sp>
      <p:pic>
        <p:nvPicPr>
          <p:cNvPr id="19" name="Picture 18"/>
          <p:cNvPicPr>
            <a:picLocks noChangeAspect="1"/>
          </p:cNvPicPr>
          <p:nvPr/>
        </p:nvPicPr>
        <p:blipFill>
          <a:blip r:embed="rId3"/>
          <a:stretch>
            <a:fillRect/>
          </a:stretch>
        </p:blipFill>
        <p:spPr>
          <a:xfrm>
            <a:off x="11548532" y="6167075"/>
            <a:ext cx="406400" cy="404143"/>
          </a:xfrm>
          <a:prstGeom prst="rect">
            <a:avLst/>
          </a:prstGeom>
        </p:spPr>
      </p:pic>
      <p:sp>
        <p:nvSpPr>
          <p:cNvPr id="22" name="Slide Number Placeholder 9"/>
          <p:cNvSpPr txBox="1">
            <a:spLocks/>
          </p:cNvSpPr>
          <p:nvPr/>
        </p:nvSpPr>
        <p:spPr>
          <a:xfrm>
            <a:off x="10751550" y="6175734"/>
            <a:ext cx="796983" cy="344684"/>
          </a:xfrm>
          <a:prstGeom prst="rect">
            <a:avLst/>
          </a:prstGeom>
        </p:spPr>
        <p:txBody>
          <a:bodyPr vert="horz" lIns="121920" tIns="60960" rIns="121920" bIns="60960" rtlCol="0" anchor="ctr"/>
          <a:lstStyle>
            <a:defPPr>
              <a:defRPr lang="en-US"/>
            </a:defPPr>
            <a:lvl1pPr marL="0" algn="r" defTabSz="457200" rtl="0" eaLnBrk="1" latinLnBrk="0" hangingPunct="1">
              <a:defRPr sz="1800" kern="1200">
                <a:solidFill>
                  <a:schemeClr val="tx1">
                    <a:tint val="75000"/>
                  </a:schemeClr>
                </a:solidFill>
                <a:latin typeface="Amsi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7A99AC"/>
                </a:solidFill>
              </a:rPr>
              <a:t>9</a:t>
            </a:r>
          </a:p>
        </p:txBody>
      </p:sp>
    </p:spTree>
    <p:extLst>
      <p:ext uri="{BB962C8B-B14F-4D97-AF65-F5344CB8AC3E}">
        <p14:creationId xmlns:p14="http://schemas.microsoft.com/office/powerpoint/2010/main" val="340665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3695</Words>
  <Application>Microsoft Macintosh PowerPoint</Application>
  <PresentationFormat>Widescreen</PresentationFormat>
  <Paragraphs>439</Paragraphs>
  <Slides>25</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Amsi Pro</vt:lpstr>
      <vt:lpstr>Amsi Pro Light</vt:lpstr>
      <vt:lpstr>Amsi Pro Narw Ultra</vt:lpstr>
      <vt:lpstr>Amsi Pro Opt Headline</vt:lpstr>
      <vt:lpstr>Calibri</vt:lpstr>
      <vt:lpstr>Calibri Light</vt:lpstr>
      <vt:lpstr>Open Sans Condensed</vt:lpstr>
      <vt:lpstr>Open Sans Light</vt:lpstr>
      <vt:lpstr>Roboto Condensed</vt:lpstr>
      <vt:lpstr>Roboto Condensed Light</vt:lpstr>
      <vt:lpstr>Wingdings</vt:lpstr>
      <vt:lpstr>Arial</vt:lpstr>
      <vt:lpstr>Office Theme</vt:lpstr>
      <vt:lpstr>Module Pour les Officiels Canadiens  de Sports D’hiver Niveau III   RÔLES DE LEADERSHIP À L’ORGANISATION pour les  ÉVÉNEMENTS DE NIVEAUX PROVINCIAUX ET DE LA COUPE CANADA   </vt:lpstr>
      <vt:lpstr>Tour de table</vt:lpstr>
      <vt:lpstr>Tour de table</vt:lpstr>
      <vt:lpstr>Tour de table</vt:lpstr>
      <vt:lpstr>Ordre du jour</vt:lpstr>
      <vt:lpstr>PowerPoint Presentation</vt:lpstr>
      <vt:lpstr>Officiels et juges</vt:lpstr>
      <vt:lpstr>Leadership</vt:lpstr>
      <vt:lpstr>Leadership situationnel</vt:lpstr>
      <vt:lpstr>Le leadership situationnel Activité 1</vt:lpstr>
      <vt:lpstr>PowerPoint Presentation</vt:lpstr>
      <vt:lpstr>Pause 15 minutes</vt:lpstr>
      <vt:lpstr>Leadership des Officiels (suite)</vt:lpstr>
      <vt:lpstr>PowerPoint Presentation</vt:lpstr>
      <vt:lpstr>Leadership</vt:lpstr>
      <vt:lpstr>PowerPoint Presentation</vt:lpstr>
      <vt:lpstr>La gestion du temps et des outils</vt:lpstr>
      <vt:lpstr>SMART</vt:lpstr>
      <vt:lpstr>Échéancier et rencontres</vt:lpstr>
      <vt:lpstr>Échéancier et rencontres</vt:lpstr>
      <vt:lpstr>Échéancier et rencontres</vt:lpstr>
      <vt:lpstr>Échéancier et rencontres</vt:lpstr>
      <vt:lpstr>Échéancier et rencontres</vt:lpstr>
      <vt:lpstr>Échéancier et rencontres</vt:lpstr>
      <vt:lpstr>En conclusion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Pour les Officiels Canadiens  de Sports D’hiver Niveau III   RÔLES DE LEADERSHIP À L’ORGANISATION pour les  ÉVÉNEMENTS DE NIVEAUX PROVINCIAUX ET DE LA COUPE CANADA   </dc:title>
  <dc:creator>Kelsey Bennett</dc:creator>
  <cp:lastModifiedBy>Kelsey Bennett</cp:lastModifiedBy>
  <cp:revision>17</cp:revision>
  <dcterms:created xsi:type="dcterms:W3CDTF">2017-04-13T20:35:35Z</dcterms:created>
  <dcterms:modified xsi:type="dcterms:W3CDTF">2017-04-20T01:37:56Z</dcterms:modified>
</cp:coreProperties>
</file>